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3"/>
  </p:notesMasterIdLst>
  <p:sldIdLst>
    <p:sldId id="256" r:id="rId2"/>
    <p:sldId id="536" r:id="rId3"/>
    <p:sldId id="499" r:id="rId4"/>
    <p:sldId id="495" r:id="rId5"/>
    <p:sldId id="505" r:id="rId6"/>
    <p:sldId id="500" r:id="rId7"/>
    <p:sldId id="496" r:id="rId8"/>
    <p:sldId id="509" r:id="rId9"/>
    <p:sldId id="508" r:id="rId10"/>
    <p:sldId id="526" r:id="rId11"/>
    <p:sldId id="275" r:id="rId12"/>
    <p:sldId id="279" r:id="rId13"/>
    <p:sldId id="525" r:id="rId14"/>
    <p:sldId id="344" r:id="rId15"/>
    <p:sldId id="541" r:id="rId16"/>
    <p:sldId id="514" r:id="rId17"/>
    <p:sldId id="515" r:id="rId18"/>
    <p:sldId id="516" r:id="rId19"/>
    <p:sldId id="517" r:id="rId20"/>
    <p:sldId id="519" r:id="rId21"/>
    <p:sldId id="520" r:id="rId22"/>
    <p:sldId id="522" r:id="rId23"/>
    <p:sldId id="527" r:id="rId24"/>
    <p:sldId id="523" r:id="rId25"/>
    <p:sldId id="528" r:id="rId26"/>
    <p:sldId id="540" r:id="rId27"/>
    <p:sldId id="538" r:id="rId28"/>
    <p:sldId id="539" r:id="rId29"/>
    <p:sldId id="533" r:id="rId30"/>
    <p:sldId id="537" r:id="rId31"/>
    <p:sldId id="53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91095" autoAdjust="0"/>
  </p:normalViewPr>
  <p:slideViewPr>
    <p:cSldViewPr snapToGrid="0">
      <p:cViewPr varScale="1">
        <p:scale>
          <a:sx n="65" d="100"/>
          <a:sy n="65" d="100"/>
        </p:scale>
        <p:origin x="69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10:14:41.610"/>
    </inkml:context>
    <inkml:brush xml:id="br0">
      <inkml:brushProperty name="width" value="0.1" units="cm"/>
      <inkml:brushProperty name="height" value="0.6" units="cm"/>
      <inkml:brushProperty name="color" value="#FFFFFF"/>
      <inkml:brushProperty name="inkEffects" value="pencil"/>
    </inkml:brush>
  </inkml:definitions>
  <inkml:trace contextRef="#ctx0" brushRef="#br0">2791 1466 16383,'-72'-28'0,"-5"-14"0,32 18 0,-1-1 0,-3-3 0,0 0 0,1 5 0,0 0 0,0-2 0,1 1 0,0 0 0,0 3 0,-44-4 0,7 4 0,3 4 0,4-4 0,4 10 0,10 4 0,0 4 0,7 3 0,0 0 0,12 0 0,2 0 0,9 0 0,12 0 0,0 0 0,10 10 0,1 1 0,10 10 0,5 10 0,9 4 0,21-3 0,28 3 0,16 0 0,-34-14 0,1 0 0,4 0 0,1 0 0,-2 1 0,0-2 0,1-2 0,0-1 0,-1 1 0,0-1 0,42 9 0,-14 2 0,0-12 0,-14-2 0,-5-2 0,-16 2 0,5 5 0,-5-5 0,9-3 0,-16 3 0,7-2 0,-14 2 0,0 2 0,-7-9 0,-37 10 0,-31-8 0,-51 5 0,45-8 0,-1 0 0,-8-2 0,-2-1 0,2-1 0,0 0 0,-5 4 0,-1 0 0,2 0 0,1 0 0,3 0 0,1-1 0,4-1 0,2-1 0,-2 4 0,2 0 0,-43-2 0,7 2 0,16 2 0,12-2 0,12-2 0,6-3 0,13-2 0,4 0 0,4 0 0,3 0 0,10-9 0,1-3 0,10-11 0,0-5 0,0 2 0,0-9 0,0 0 0,3-9 0,4-5 0,14 5 0,18-8 0,10 10 0,17 3 0,-3 4 0,14 11 0,0 10 0,4 3 0,3-3 0,3 4 0,4 10 0,-3 0 0,10 0 0,-11 0 0,-3 0 0,-19 10 0,-16 4 0,-14-5 0,-7-2 0,-14 5 0,-7 9 0,-14 14 0,-35 11 0,-28 3 0,23-20 0,-4-2 0,-8-2 0,-1-1 0,-2 4 0,0-2 0,-1-5 0,0 0 0,0 6 0,0 0 0,0-5 0,0-2 0,1-1 0,1-1 0,0-4 0,3 0 0,5 1 0,3 0 0,-36 11 0,6-7 0,22-8 0,-7-11 0,23 0 0,-5 0 0,14 0 0,1 0 0,11-9 0,25-12 0,24-14 0,24-5 0,25-2 0,16 12 0,-42 17 0,1 3 0,2 0 0,1 3 0,1 5 0,0 0 0,0-3 0,0 0 0,1 5 0,1 0 0,-1 0 0,0 0 0,0 0 0,0 0 0,7 0 0,1 0 0,-2 0 0,0 0 0,1 0 0,0 0 0,-4 0 0,-1 0 0,0 0 0,-1 0 0,-4 0 0,-1-2 0,-1-2 0,1 1 0,1 2 0,-1 0 0,38-6 0,0 4 0,-16 3 0,-5 0 0,-16 0 0,-12 0 0,-10-7 0,-11 0 0,-9-9 0,-3 4 0,-46 1 0,-19 4 0,5 5 0,-5 1 0,-12 2 0,-4-2 0,-17-2 0,-4-1 0,22 2 0,-1 0 0,-2-1 0,-11 1 0,-3-1 0,-1 1 0,-3 2 0,-2 0 0,0 0 0,2 0 0,0 0 0,1 0 0,2 0 0,0 0 0,1 0 0,4 0 0,1 0 0,0 0 0,5 0 0,1-1 0,1 2 0,6 2 0,1 1 0,3 1 0,-18 4 0,5 3 0,6 4 0,3 1 0,10-3 0,4 2 0,-19 14 0,19-9 0,12 0 0,9 0 0,14-7 0,14 0 0,46-9 0,31 2 0,-20-6 0,3-2 0,16-2 0,2-1 0,-1-1 0,0-2 0,7-2 0,0-3 0,-7 0 0,-2-1 0,-5 3 0,0-1 0,-4-6 0,-2-1 0,-4 4 0,-1 0 0,3-5 0,0-2 0,4-4 0,1 1 0,5 4 0,3 0 0,11-5 0,3 1 0,6 8 0,4 2 0,-25 2 0,1 0 0,0 1 0,26-2 0,-2 3 0,-4 2 0,-3 2 0,-7 2 0,-4 1 0,-18 1 0,-3 1 0,41 1 0,-38 0 0,-17 0 0,-20 10 0,-28-8 0,-36 19 0,-32 0 0,26-6 0,-3 3 0,-11 5 0,-3 3 0,-6 1 0,-1 2 0,-3 1 0,0 0 0,-7-1 0,-1-2 0,6 2 0,-1-2 0,1-6 0,2-2 0,7 2 0,2 0 0,6-3 0,2-1 0,9 0 0,1-1 0,-35 7 0,14-7 0,16-4 0,7 2 0,21-5 0,7-9 0,14-9 0,2-24 0,19-23 0,30-23 0,-8 30 0,5 0 0,4 1 0,4 3 0,6-2 0,2 3 0,-4 5 0,1 3 0,2 3 0,0 3 0,-8 6 0,0 4 0,36-8 0,2 7 0,-16 7 0,7 4 0,-14 10 0,-9 0 0,2 0 0,-12 0 0,-9 0 0,2 3 0,-9 4 0,-2-3 0,-12 10 0,-5 0 0,-9 7 0,-25 19 0,-24 9 0,6-19 0,-5 1 0,-16 4 0,-5 0 0,-6-2 0,-2-1 0,-3 4 0,-1-2 0,-1-5 0,-2-2 0,0-2 0,0-1 0,9-2 0,1 0 0,3 0 0,2-2 0,8-3 0,3-1 0,4-2 0,3 0 0,-33 16 0,21-2 0,19-2 0,16-12 0,4-5 0,41-9 0,43-2 0,0 0 0,6-3 0,5-6 0,3-4 0,13-1 0,1-3 0,1-6 0,-1-1 0,0 4 0,-1 2 0,-3 0 0,-2 0 0,-4 3 0,-2-1 0,-6 2 0,-2 0 0,-4-1 0,-2-1 0,-9-2 0,-4 0 0,28-15 0,-7 12 0,-25 2 0,-13 2 0,-1 0 0,-22-2 0,5 0 0,-5 7 0,-9 0 0,-32 10 0,-38-3 0,14 5 0,-7 1 0,-29 1 0,-5 0 0,29 0 0,-1 0 0,0 0 0,-3 0 0,0 0 0,-1 0 0,2 1 0,0-1 0,1 2 0,-29-1 0,2 5 0,9 5 0,3 6 0,14 2 0,2 4 0,7 0 0,3 3 0,12-2 0,3 1 0,-28 10 0,23 0 0,14-5 0,7-9 0,14 5 0,23-24 0,54 7 0,-13-8 0,5-2 0,17 1 0,5-2 0,13-1 0,2-1 0,5 0 0,0-1 0,-29 0 0,0 0 0,-1 1 0,26-2 0,-2 2 0,-9 4 0,-3 0 0,-9 0 0,-4 0 0,-12 0 0,-3 0 0,28 0 0,-16 0 0,-14 0 0,0 0 0,-5 7 0,-2 0 0,-2 7 0,-5-7 0,-12 0 0,-9-7 0,-2 12 0,2 9 0,-5 21 0,-9 21 0,-39 9 0,10-29 0,-5-2 0,-11-2 0,-6-3 0,-7 1 0,-3-4 0,5-7 0,0-3 0,3 0 0,1-4 0,-34 0 0,16-5 0,14-10 0,7-4 0,14 0 0,7 0 0,4 0 0,3 0 0,0 0 0,0 0 0,7 0 0,0 0 0,10-9 0,-6-12 0,13-16 0,4-19 0,25-21 0,-6 25 0,4-1 0,9 0 0,4 1 0,8-6 0,3 4 0,-2 8 0,1 3 0,3 2 0,0 5 0,-8 10 0,0 3 0,36-12 0,-3 9 0,-11 5 0,-9 0 0,-12 0 0,-14 10 0,-7 4 0,-5 4 0,-48 3 0,-38 7 0,0 2 0,-7 3 0,-8 5 0,-3 4 0,17 0 0,-2 3 0,0 1 0,3-1 0,0 1 0,0 0 0,-1 3 0,1 0 0,1 0 0,-23 13 0,2 0 0,7-3 0,5 1 0,11 0 0,3 1 0,10-5 0,3 0 0,-21 26 0,23-12 0,12-14 0,16-7 0,4-5 0,10-2 0,10-9 0,1-3 0,38-9 0,14 0 0,24-11 0,-39 2 0,2-3 0,5-6 0,2-4 0,2-5 0,1-2 0,-5 2 0,-1 0 0,-4-1 0,-2 0 0,-1 5 0,-3 0 0,26-26 0,-9 4 0,-12 3 0,5 3 0,2 4 0,16-12 0,12 5 0,-39 15 0,1 0 0,3 3 0,0-1 0,-2 1 0,-1-1 0,38-17 0,-16 7 0,-5 0 0,-30 10 0,-5-3 0,-12 11 0,-2 3 0,-23 10 0,-45-6 0,-37 10 0,27 12 0,-5 4 0,-14 3 0,-2 4 0,-6 12 0,-2 5 0,25-11 0,0 1 0,1 2 0,-1 1 0,1 1 0,1 2 0,4 0 0,2 1 0,0 2 0,0-1 0,1 0 0,3 2 0,-16 23 0,4 0 0,5-5 0,5-1 0,10-4 0,5-1 0,9-9 0,2-2 0,-17 22 0,17-17 0,18-11 0,4-9 0,29-5 0,23-12 0,35-20 0,-25 2 0,1-3 0,1-13 0,-1-4 0,7-4 0,-1-4 0,0-5 0,-1 0 0,2 3 0,-1 1 0,-6 1 0,-3-1 0,-8 0 0,0-1 0,-1 5 0,-1 1 0,30-37 0,-2 18 0,-12 3 0,5 7 0,-5-14 0,11 7 0,3-7 0,14 7 0,-7-7 0,-7 17 0,-14-3 0,-18 14 0,-3 0 0,-10 11 0,-4 3 0,-9 0 0,-49 3 0,-43 6 0,13 9 0,-6 6 0,-7 9 0,-3 6 0,-8 11 0,0 5 0,31-11 0,0 1 0,0 2 0,-1 2 0,-1 2 0,3 3 0,-20 21 0,4 4 0,25-19 0,1 1 0,1 0 0,-14 16 0,3 0 0,5-4 0,3 1 0,10-7 0,5 1 0,6-4 0,4-2 0,-4 29 0,9-14 0,14-23 0,0-5 0,4-10 0,3-4 0,10-9 0,22-3 0,24-9 0,33-14 0,-34 3 0,2-6 0,5-10 0,0-6 0,3-11 0,0-3 0,2-3 0,-1-1 0,-2-1 0,-4-1 0,-10 5 0,-4-2 0,-7 1 0,-1 0 0,-5 9 0,-1 1 0,24-38 0,-22 39 0,2 1 0,34-33 0,-26 34 0,3 0 0,4 0 0,3 2 0,2 1 0,2 1 0,5-3 0,0 0 0,-5 2 0,-1 0 0,-3 1 0,-3 1 0,23-18 0,-25 14 0,-23 5 0,-19 16 0,-30 5 0,-12 2 0,-38 4 0,-11 3 0,24 0 0,-3 0 0,-6 0 0,-2 0 0,-12 0 0,-2 0 0,-3 0 0,1 0 0,-1 2 0,1 1 0,-2 2 0,3 4 0,5 5 0,3 5 0,4 7 0,3 4 0,5-2 0,4 4 0,11 4 0,4 1 0,-30 21 0,28 3 0,14-8 0,9-4 0,15-9 0,4-5 0,7-2 0,7-5 0,23 0 0,33 14 0,26-3 0,-25-10 0,5-2 0,-5-4 0,0-4 0,3 0 0,-1-3 0,-7 0 0,-1-4 0,-5-7 0,-1-3 0,41 5 0,-16-7 0,-5-9 0,-9-5 0,0-23 0,0-12 0,-9-5 0,-5 5 0,-5-5 0,-2 19 0,-2-9 0,-5 9 0,2 5 0,-9 2 0,-7 4 0,-7 3 0,0 0 0,-49 10 0,-23 39 0,-7-6 0,-8 5 0,-6 16 0,-3 5 0,25-16 0,-2 0 0,0 2 0,-4 3 0,0 0 0,0 1 0,-23 12 0,2 0 0,2 3 0,3-1 0,7-7 0,2-1 0,2-2 0,3 0 0,9-6 0,2-2 0,4-9 0,2-1 0,-22 22 0,14-18 0,26-7 0,9-7 0,14-18 0,7 1 0,16-27 0,19-5 0,7-5 0,14-2 0,12 0 0,-5 0 0,4 10 0,-4 4 0,3 4 0,4 3 0,-5 3 0,5 4 0,-5 2 0,-2 5 0,-7 5 0,0-5 0,-11 4 0,-3 3 0,-7 0 0,-7 0 0,-5 0 0,7 0 0,-18-9 0,-12 16 0,-16 28 0,-19 28 0,7 26 0,-14-5 0,0 4 0,0-4 0,18-39 0,1 1 0,-12 45 0,2-9 0,-2-12 0,12-9 0,2-12 0,2-3 0,12-18 0,-7-7 0,7-7 0,-9-9 0,14-5 0,-8-30 0,10-8 0,0-18 0,0 3 0,0-3 0,0-14 0,0 0 0,3 0 0,4 0 0,4-5 0,10-2 0,-4 2 0,4-2 0,-5 10 0,12-3 0,5 2 0,2-2 0,-3 5 0,3-5 0,-2-3 0,2 3 0,12 0 0,-5 7 0,11 7 0,-4 0 0,3 12 0,-3 2 0,-3 7 0,10 7 0,-7 12 0,7-5 0,7 7 0,7 0 0,0 4 0,-7 10 0,-7 0 0,0 0 0,-18 5 0,-3 9 0,-10 9 0,-4 19 0,-9-7 0,-5 0 0,-5 0 0,-2 7 0,-32 19 0,-24 9 0,21-26 0,-3 1 0,-10 3 0,-2 2 0,2 0 0,1 0 0,-2 0 0,0-2 0,-1-6 0,-1-2 0,6-8 0,-1-1 0,-38 20 0,7-16 0,17-5 0,-3-9 0,14-9 0,0-5 0,14-5 0,7-2 0,-5 0 0,-2 0 0,9-2 0,-2-5 0,10-9 0,-10-19 0,14-10 0,7-18 0,4-11 0,3-13 0,0 37 0,0-2 0,0-5 0,0-1 0,0-7 0,0 0 0,0 2 0,0 2 0,0 5 0,0 2 0,0-34 0,19 27 0,11 19 0,15 12 0,-1 6 0,7 13 0,-9 4 0,-9 4 0,-5 3 0,-5 0 0,-2 0 0,-2 3 0,-5 4 0,-5 16 0,-9 19 0,-14 21 0,-14 21 0,5-34 0,-5 0 0,-9 6 0,-3 0 0,0 4 0,-2-1 0,1-2 0,-2-2 0,2 1 0,-2-2 0,2-4 0,-2-2 0,3-2 0,-1-3 0,2-7 0,1-2 0,-23 26 0,19-18 0,16-18 0,12-10 0,19-47 0,30-14 0,1 7 0,5-4 0,5-1 0,4 2 0,11-1 0,4 4 0,-5 0 0,1 5 0,6 9 0,-1 3 0,-10-1 0,-2 1 0,-4 9 0,-2 0 0,22-11 0,-14 11 0,-19 4 0,-9 10 0,-33 0 0,-20 3 0,-38 4 0,-7 11 0,-7 10 0,4 3 0,10-3 0,14-5 0,14 5 0,5-14 0,37-5 0,23-9 0,54-28 0,-22 8 0,2-2 0,4-4 0,0-1 0,-1-1 0,-1 0 0,-13 3 0,-4 1 0,21-11 0,-30 7 0,-19 14 0,-14-5 0,0 5 0,-33 5 0,-20-1 0,-38 10 0,-7 0 0,-7 0 0,47 7 0,1 3 0,-41 11 0,10 14 0,11 0 0,23-12 0,12-2 0,9-7 0,5 0 0,10 5 0,39-17 0,70 7 0,-17-7 0,6-4 0,-2-2 0,2-3 0,8-4 0,-1 1 0,-13 3 0,-3 0 0,-9-3 0,-5-1 0,29-6 0,-44-4 0,-16 0 0,-19 0 0,-19 3 0,-37 4 0,-28 4 0,6 9 0,-7 2 0,1-1 0,0 0 0,2 0 0,1 0 0,-1 0 0,3 0 0,5 3 0,3 1 0,4 1 0,1 0 0,-37 6 0,17 6 0,16 1 0,28 3 0,2-7 0,19 0 0,10-9 0,81-7 0,-23-7 0,4-3 0,3-1 0,1-2 0,-1-2 0,-3-1 0,-13 2 0,-3 1 0,28-6 0,-38 0 0,-11 0 0,-65 10 0,-19 1 0,7 9 0,-5 2 0,-1-1 0,-2 0 0,1 2 0,0 1 0,3 3 0,1 2 0,-41 13 0,9 14 0,19-2 0,16-5 0,14-12 0,7 5 0,14-5 0,60-4 0,10-6 0,10-3 0,29-2 0,6-2 0,-5 1 0,-1 0 0,-11 0 0,-5 0 0,-13 0 0,-6 0 0,29 0 0,-42-2 0,-33-5 0,-7-5 0,0-9 0,7 0 0,-5 0 0,-18 10 0,-43 1 0,-29 10 0,22 0 0,-1 0 0,1 5 0,1 2 0,-5 2 0,0 3 0,5 2 0,2 2 0,5 4 0,4 2 0,-37 18 0,14-5 0,21 2 0,7-9 0,14 0 0,0-7 0,14-7 0,7 0 0,23-9 0,52 4 0,-18-8 0,5-2 0,5 1 0,1 0 0,-1 0 0,-1 0 0,39-2 0,-14-5 0,-33 2 0,-9-9 0,-14 0 0,-7-7 0,-2 0 0,-5 0 0,-33 10 0,-46 18 0,11 8 0,-4 5 0,-6 0 0,0 4 0,-7 10 0,2 2 0,5-4 0,2-1 0,7-2 0,2 0 0,6 1 0,1-4 0,-24 5 0,28-3 0,19-10 0,23-6 0,49-12 0,8-22 0,12-10 0,-7 8 0,5-1 0,0-3 0,-6-1 0,0-3 0,-1 2 0,29-10 0,-3 1 0,-16 3 0,-5 0 0,-13 3 0,-6 3 0,5-10 0,-30 5 0,-14 16 0,-7 5 0,0 0 0,0-7 0,3 0 0,4 0 0,-5 7 0,5 0 0,-14 10 0,-54-6 0,-37 10 0,37 2 0,-4 1 0,-8 2 0,-1 4 0,2 4 0,2 4 0,2 6 0,3 3 0,10 1 0,5 0 0,-27 15 0,21 2 0,14-16 0,12 0 0,16-7 0,4-7 0,10 0 0,10-9 0,32-7 0,28-19 0,-21 1 0,4-5 0,13-8 0,1-4 0,2 1 0,0-2 0,8-7 0,0-1 0,-8 3 0,-3-1 0,-5 2 0,-3 0 0,-6 6 0,-3 0 0,21-27 0,-19 12 0,-23 16 0,-7 4 0,-7 10 0,5 10 0,-36 1 0,-34 48 0,5-11 0,-6 2 0,-13 8 0,-3 3 0,-5 5 0,-1 1 0,-4-3 0,0 0 0,3 3 0,3-1 0,4-6 0,3-1 0,7-3 0,4 0 0,9-3 0,3-1 0,-28 25 0,17-7 0,18-14 0,7-7 0,51-14 0,24-5 0,48-20 0,-43 1 0,1-1 0,3-1 0,0-2 0,1-5 0,-2-2 0,1-1 0,-2 0 0,-4 2 0,-2 0 0,38-15 0,-13-2 0,-10 7 0,-28 2 0,7 4 0,-21 3 0,4 0 0,-4 10 0,-28 29 0,-37 27 0,1-8 0,-5 3 0,-6 5 0,-2 1 0,-7 3 0,0 0 0,9-5 0,3 0 0,5 3 0,1-3 0,-29 19 0,18 0 0,9-23 0,19-12 0,7-7 0,14-7 0,14-5 0,30-20 0,33-10 0,-20-1 0,3-5 0,3-7 0,0-2 0,3-3 0,1 1 0,0 0 0,-1-1 0,-6-1 0,-3 0 0,-7 5 0,-2 0 0,24-28 0,-16 7 0,-16 19 0,-12 2 0,-3 9 0,-11 5 0,0 0 0,-7 0 0,10 10 0,-27 1 0,-25 20 0,-32 15 0,25-9 0,0 3 0,-35 33 0,14-10 0,2 11 0,12-4 0,2 0 0,26-7 0,0-11 0,7-10 0,10 0 0,1-10 0,10 10 0,47-9 0,23-5 0,-20-5 0,3-2 0,6 1 0,1-2 0,-4-2 0,0-3 0,-3 0 0,-1-2 0,41-11 0,-16-2 0,-16-9 0,-19-5 0,-10 12 0,-11 2 0,-9 4 0,-5-4 0,-5 0 0,-2 0 0,-37 10 0,-31 1 0,11 8 0,-5 4 0,0 10 0,-2 4 0,-6 3 0,0 4 0,1 8 0,1 4 0,-3 3 0,2 1 0,5-3 0,4 0 0,6-1 0,3 0 0,6 0 0,4 0 0,-27 30 0,10-4 0,16-21 0,14-1 0,14-18 0,7 0 0,4 0 0,31-9 0,0-7 0,28-19 0,0-21 0,7-28 0,7-5 0,-34 27 0,-2-2 0,2 3 0,-2-2 0,-3-4 0,-1-1 0,-1 4 0,-2 0 0,15-46 0,-2 24 0,-10-3 0,-4 10 0,2 6 0,-17 8 0,10-5 0,0 9 0,0-9 0,-4 10 0,1-10 0,6 4 0,1 3 0,-6 3 0,-3 1 0,-4 3 0,-3-2 0,8 4 0,-3-2 0,-3 7 0,3-7 0,-7 14 0,7-7 0,-9 10 0,2-10 0,-5 4 0,-2 3 0,0 0 0,-9 10 0,-12 1 0,-9 10 0,-5 0 0,-12 0 0,5 0 0,-12 10 0,5 4 0,0 4 0,7 3 0,17 7 0,4 0 0,7-7 0,0-7 0,4 0 0,-18 7 0,-7 0 0</inkml:trace>
  <inkml:trace contextRef="#ctx0" brushRef="#br0" timeOffset="11943">1901 1518 16383,'182'0'0,"-92"0"0,-12 0 0,-22 0 0,19 0 0,-8 0 0,6 0 0,6 0 0,-9 0 0,-2 0 0,-15 0 0,-11 0 0,-11 0 0,-8 0 0,-2 0 0,-9-10 0,-3-1 0,-28-1 0,-4 3 0,-35 9 0,-5 0 0,-14 9 0,0 5 0,-7 14 0,0 5 0,4 2 0,13 0 0,8-7 0,6 2 0,11-7 0,11-11 0,8 0 0,2-5 0,2 2 0,5-2 0,14-5 0,12 8 0,28-20 0,9-4 0,4-16 0,8-7 0,4-5 0,1 2 0,-1 3 0,-2-5 0,-5 9 0,-9 5 0,0 5 0,-16 2 0,2 0 0,0 0 0,-9 2 0,2 5 0,4-5 0,3 5 0,-4-4 0,-1-3 0,0 0 0,-7 9 0,5 5 0,-7 2 0,-7-2 0,-14 5 0,-49-7 0,-20 11 0,14 0 0,-2 3 0,-5 7 0,0 4 0,-7 5 0,0 2 0,-2 2 0,0 2 0,-4 1 0,1 2 0,2 0 0,1 1 0,4 0 0,1 1 0,4-4 0,1 0 0,4 0 0,2 0 0,6-6 0,4 0 0,-20 20 0,14-9 0,16-3 0,9-16 0,5 0 0,9 0 0,12-12 0,21 8 0,38-22 0,20-9 0,12-14 0,-41 12 0,0-1 0,-2 2 0,0 0 0,1-3 0,0 1 0,33-18 0,2 5 0,-3 2 0,-8 9 0,1-4 0,-4 9 0,-14 0 0,3 0 0,-6 0 0,-8 0 0,6 7 0,-9 0 0,-9 9 0,-5-7 0,-14 5 0,-33 5 0,-25-7 0,-45 11 0,35 1 0,-2 3 0,-5 4 0,-1 4 0,-3 5 0,1 1 0,0-2 0,0 2 0,0 4 0,2 1 0,3-8 0,1 1 0,1 6 0,2 1 0,-33 14 0,8 8 0,13-7 0,8-10 0,13-7 0,15 3 0,1-14 0,9 9 0,19-10 0,27-4 0,38-14 0,12-7 0,-26 1 0,0-2 0,40-17 0,2-8 0,-5 3 0,-2 2 0,-12 9 0,-9-2 0,7 12 0,-7 2 0,3-3 0,8-1 0,-15-1 0,4 5 0,-17 5 0,-4 9 0,-9 0 0,-12 0 0,-37 0 0,-19 28 0,-49 9 0,35-4 0,0 4 0,-6-1 0,0 0 0,-1 4 0,0 0 0,1-3 0,0 0 0,1-1 0,1 1 0,1 0 0,1 0 0,2-5 0,0-1 0,6 2 0,2 0 0,-29 16 0,7 0 0,7-10 0,5-1 0,0-3 0,20-10 0,-4 3 0,14-4 0,-7-3 0,5-10 0,11 8 0,50-54 0,1 14 0,38-42 0,-4 12 0,-10-5 0,7 9 0,-12-4 0,3-1 0,6 8 0,-11-5 0,5 7 0,0 7 0,-5 7 0,-5-2 0,-9 2 0,-7 2 0,0 12 0,-9-2 0,2 9 0,-12-7 0,-2 7 0,0 0 0,-2 25 0,-22 6 0,-22 27 0,-24 5 0,-17 12 0,32-34 0,-2 2 0,-2 5 0,-1 2 0,-3-5 0,0 1 0,3-1 0,1 1 0,-32 24 0,7-10 0,14-4 0,3-14 0,18-7 0,0-11 0,21-3 0,14-10 0,4 3 0,24-14 0,12-4 0,9-10 0,7-14 0,-7 0 0,0-17 0,-7 10 0,5-4 0,-5 4 0,4-3 0,-11-4 0,-2 12 0,2-5 0,-5 7 0,-2 0 0,7-5 0,-14 5 0,10 0 0,-10-7 0,14 10 0,-7-17 0,0 11 0,0-4 0,-3 0 0,1 10 0,2-1 0,-9 3 0,-1 9 0,-4 2 0,5 5 0,-7-5 0,6 8 0,-43 18 0,-10 16 0,-49 31 0,35-24 0,0 3 0,-2 4 0,1 3 0,1-2 0,0 1 0,2 3 0,1 0 0,3-7 0,2 0 0,5 2 0,2 0 0,-24 29 0,13-6 0,8-20 0,7 0 0,6-19 0,8 0 0,2 0 0,21-19 0,-2-4 0,39-31 0,-9-9 0,16-2 0,-9-10 0,3 0 0,-1 1 0,5 4 0,0-7 0,7 7 0,-5-5 0,3 3 0,-7 2 0,11 2 0,-9 3 0,-2 4 0,6 12 0,-15-2 0,4 9 0,-7-3 0,0-4 0,2 10 0,-9-10 0,-7 9 0,-7-9 0,-9 5 0,4 2 0,-9 0 0,-2-3 0,-5-4 0,-19-7 0,-23-14 0,-33-4 0,28 21 0,-4 1 0,-2 0 0,-1 1 0,-2 1 0,0 2 0,1 4 0,0 4 0,3 3 0,-1 4 0,3 4 0,0 2 0,4 1 0,1 3 0,-41 4 0,9 12 0,2 19 0,12 23 0,36-19 0,3 3 0,-18 44 0,28-37 0,4 2 0,3 42 0,5 7 0,9-7 0,0 4 0,0-11 0,2 3 0,5-17 0,10-10 0,18-11 0,-3-7 0,10-7 0,0-11 0,-7-10 0,3-10 0,11 3 0,-5-4 0,26-3 0,0 0 0,14 0 0,9 0 0,5 0 0,-4-3 0,-3-4 0,-12 0 0,-2-14 0,-19-2 0,-2-12 0,-16-2 0,-5 9 0,-9-7 0,2 7 0,-7-3 0,-7 3 0,4 5 0,-15-7 0,4 9 0,-5 0 0,-2 0 0,-19 9 0,-32 3 0,-33 9 0,35 0 0,-2 0 0,-5-1 0,0 2 0,3-1 0,1 2 0,-1-1 0,1 5 0,-1 8 0,3 7 0,3 8 0,3 5 0,-2 1 0,1 5 0,1 7 0,4 4 0,5-4 0,2 1 0,0 1 0,3 0 0,8-3 0,2-1 0,-22 32 0,17-2 0,4-19 0,2-2 0,12-26 0,9-10 0,19-11 0,17-16 0,8-12 0,8-9 0,9-19 0,0 0 0,0-10 0,0 3 0,7 0 0,0-7 0,0 10 0,-9-13 0,-5 6 0,4-6 0,-18 29 0,0-5 0,0 7 0,-7 0 0,-9 5 0,2 9 0,-2 0 0,9 0 0,2 7 0,-9 0 0,-2-3 0,-3 8 0,-11-10 0,-43 24 0,-32 9 0,-23 19 0,34-4 0,-1 5 0,1 0 0,1 2 0,2-2 0,0 2 0,3 2 0,1 1 0,6-5 0,1 2 0,-1 1 0,1 0 0,-25 26 0,7 3 0,21-17 0,0-3 0,12-13 0,4-12 0,12 0 0,-2-9 0,18-1 0,12-1 0,21-20 0,14-4 0,7-21 0,7-7 0,-4-14 0,4 0 0,-7-2 0,-7 2 0,2 7 0,-9 14 0,-14-5 0,-7 5 0,-9 5 0,9 2 0,-7 5 0,-7 2 0,4 0 0,-15 18 0,6 24 0,-9 19 0,0 23 0,0 19 0,0-28 0,0 4 0,0-2 0,0 2 0,0 5 0,0 0 0,0-4 0,0-1 0,0-6 0,0 1 0,0-2 0,0 0 0,0 47 0,0-21 0,0-14 0,0-21 0,0 0 0,0-14 0,0-16 0,0-40 0,0-28 0,0-19 0,0 8 0,0-10 0,-2-3 0,-5-11 0,4-2 0,-4-5 0,5 7 0,2 14 0,0 7 0,0 14 0,0 0 0,0 14 0,0-9 0,0 16 0,0 0 0,0 14 0,0 0 0,0 0 0,0 28 0,0 7 0,0 35 0,0 0 0,0 25 0,0 3 0,0 10 0,0-3 0,0 0 0,0 0 0,0-5 0,0-9 0,0-12 0,0-23 0,0-4 0,0-29 0,9 0 0,5-23 0,-2-2 0,2-12 0,0-12 0,7 5 0,-9-4 0,-5 4 0,-3-7 0,3 0 0,-4-17 0,4 1 0,-5-7 0,-2-5 0,0-5 0,0 5 0,0 7 0,0 14 0,0 7 0,0 14 0,0 5 0,0 9 0,0 18 0,0 34 0,9 6 0,5 19 0,5-2 0,2-5 0,-7 7 0,0-5 0,2 3 0,3-8 0,0 10 0,-3-11 0,-2-6 0,-9-1 0,4-6 0,-9-4 0,0-4 0,0-3 0,0-7 0,0 0 0,0 0 0,0 7 0,0 0 0,0-28 0,0-12 0,0-37 0,0 9 0,0-23 0,0 14 0,-9-4 0,-5-3 0,-7 0 0,-5 2 0,-4 3 0,-3 2 0,7 18 0,-2 3 0,5 10 0,11 4 0,-6 9 0,15 31 0,-6 2 0,9 28 0,2-10 0,5 10 0,5 3 0,9-3 0,14 11 0,2-1 0,1 1 0,-1 17 0,-4-30 0,-5 9 0,2-2 0,-2-5 0,0 0 0,-7-7 0,0-10 0,0-4 0,-2-4 0,-5-3 0,4-10 0,-15-11 0,6-21 0,-9-14 0,0-11 0,0-3 0,-9-7 0,-5 7 0,-5-3 0,-2 3 0,0-4 0,0-10 0,7 7 0,0 0 0,-7 0 0,-7-7 0,2 14 0,10 4 0,2 6 0,0-6 0,0 22 0,2-5 0,3 5 0,-7 11 0,13 12 0,-6 21 0,9 16 0,0 15 0,0 4 0,0 9 0,2-16 0,5 14 0,5-12 0,9 12 0,-2-14 0,-5 0 0,2-4 0,-9-3 0,2-12 0,-2-9 0,-4 0 0,4-7 0,-5 5 0,-2 2 0,0 0 0,0 0 0,-7 0 0,0 0 0,-9 0 0,4-3 0,-11-1 0,-1-3 0,3 2 0,-14 5 0,7 7 0,-9-12 0,-5 5 0,2-4 0,3 4 0,2-3 0,-2-4 0,13-2 0,3-7 0,3 2 0,-1 0 0,-2-7 0,0 0 0,7 0 0,0 0 0,0 0 0,-7-10 0,9-6 0,5-19 0,5 5 0,2-19 0,0 0 0,0-14 0,0 7 0,0 0 0,0 2 0,0-2 0,0-2 0,0 9 0,-7 0 0,0 7 0,0-7 0,7 0 0,0 0 0,0 7 0,0 9 0,0 5 0,0-2 0,0 2 0,9 9 0,5 12 0,14 5 0,12 2 0,9 0 0,-5 4 0,-2 10 0,-11 10 0,13 20 0,3 5 0,-15-14 0,10 28 0,-16-9 0,2 9 0,0 7 0,0 16 0,0 5 0,-7-5 0,-7 5 0,-2-7 0,2-7 0,-5-7 0,-9-14 0,0-7 0,0-14 0,0-5 0,-19-18 0,3-3 0,-19-9 0,7 0 0,-7 0 0,2 0 0,-2 0 0,-11-9 0,4-5 0,-12-14 0,5-7 0,0-4 0,7-3 0,9-7 0,5 0 0,7-7 0,7 7 0,-2-5 0,9 12 0,0-12 0,7 12 0,0-4 0,0 4 0,0 7 0,0 0 0,12 2 0,9-2 0,9 5 0,12 9 0,-7 9 0,0 5 0,-2 5 0,2 2 0,4 0 0,-4 0 0,-2 2 0,2 5 0,-7 5 0,7 9 0,-16 9 0,2 5 0,-5-5 0,5-2 0,-9-2 0,-5 2 0,-5-12 0,-2 5 0,0-4 0,0 4 0,0 0 0,0 0 0,-19-7 0,-9 0 0,-9-3 0,-5 3 0,7-4 0,0-10 0,9 0 0,-2 0 0,3 0 0,-3 0 0,4-5 0,-4-9 0,12-12 0,2-23 0,9-2 0,-2-5 0,5-9 0,2 9 0,0-10 0,0 10 0,0-4 0,0-3 0,0 7 0,0 0 0,9 18 0,5 3 0,12 10 0,2 4 0,0 9 0,-7 5 0,0 5 0,0 2 0,0 0 0,0 0 0,-5 18 0,5 10 0,-4 10 0,11 4 0,-7 7 0,-7 0 0,2 16 0,-9-2 0,7 5 0,-7-5 0,0 0 0,-7 0 0,0 7 0,0 0 0,0-3 0,0-11 0,0 0 0,0-14 0,-2-7 0,-5-21 0,-5-4 0,-9-10 0,0 0 0,0 0 0,9-10 0,3-8 0,9-24 0,0-5 0,0-23 0,0 5 0,0 2 0,0-3 0,0-4 0,9 12 0,5-5 0,3 21 0,-3 0 0,11 14 0,-4 0 0,5 14 0,-5 5 0,0 9 0,0 0 0,0 0 0,0 0 0,-9 9 0,-3 3 0,-18-1 0,-22-1 0,1-3 0,-19 0 0,5 0 0,-19-7 0,14 0 0,-7 0 0,9 0 0,5 0 0,2 0 0,5-3 0,7-4 0,5-4 0,4-10 0,5 0 0,5 7 0,9 0 0,0 0 0,0-7 0,0 0 0,0 0 0,2 9 0,10 3 0,16-1 0,0 8 0,19-5 0,-1 5 0,-1 2 0,-1 0 0,-2 0 0,-2 2 0,-5 5 0,4 14 0,-8 16 0,4 5 0,2 12 0,-9-12 0,-2 5 0,-12-5 0,2-3 0,-9-4 0,0 5 0,-7-17 0,-9-2 0,-10-11 0,-9-10 0,0 0 0,7 0 0,0-7 0,0 0 0,0-10 0,2 1 0,5-7 0,7-5 0,3-3 0,-3 3 0,4 5 0,-4-5 0,5 5 0,2 2 0,0 0 0,0 0 0,0 0 0,9 9 0,-4 3 0,9 9 0,0 0 0,7 0 0,0 0 0,0 2 0,0 5 0,-9 23 0,-1-2 0,-4 14 0,-4-7 0,4 0 0,-5 5 0,-2-5 0,0-2 0,0 2 0,0 0 0,-9-3 0,-5-4 0,-5-14 0,-2-7 0,0-4 0,0-3 0,9-10 0,3-1 0,9-20 0,0-4 0,0-7 0,0-7 0,9 10 0,5-10 0,7 16 0,7-9 0,3 7 0,4 0 0,-5 14 0,-9 14 0,0 5 0,0 2 0,-9 9 0,-5 5 0,-5 7 0,-2 7 0,-5-9 0,-9 9 0,-7-3 0,-14 10 0,-9-4 0,9-10 0,-7-3 0,14-4 0,0-4 0,7-10 0,0 0 0,9-10 0,3-1 0,9-22 0,0-9 0,0-2 0,0-12 0,0 0 0,0-7 0,2 9 0,5 5 0,3 14 0,4 7 0,4 14 0,-4 7 0,5 5 0,2 11 0,-9 12 0,-5 14 0,-5 5 0,-2 2 0,7-3 0,0-4 0,0-2 0,-7-5 0,0-5 0,0 5 0,0-4 0,0-3 0,0 0 0,0 0 0,-9-10 0,-3-1 0,-9-20 0,0-4 0,-2-11 0,-5-3 0,4-10 0,-4 3 0,7 3 0,7-3 0,5 9 0,9-2 0,0 5 0,9 11 0,12 3 0,14 9 0,12 0 0,2 0 0,0 11 0,-7 10 0,-2 10 0,-5 11 0,0-3 0,-14-4 0,4 5 0,-11-5 0,5-5 0,-7 1 0,-5-10 0,-5 0 0,-2 0 0,0 0 0,-12-10 0,-9-4 0,0-4 0,-7-3 0,3 0 0,-3 0 0,2-5 0,-9-9 0,9-9 0,-2-19 0,12-5 0,2 5 0,9-12 0,-2 12 0,5-4 0,2 4 0,0 9 0,0 5 0,0 5 0,0 2 0,7 0 0,0 0 0,9 9 0,-2 5 0,12 5 0,2 2 0,0 0 0,-7 0 0,7 4 0,0 10 0,-7 3 0,-7 18 0,0-10 0,7 3 0,-9 3 0,-5-3 0,-5 0 0,-2-7 0,-9-10 0,-3-1 0,-9-10 0,0 0 0,0-3 0,0-4 0,-5-9 0,5-19 0,5-9 0,16-19 0,0 7 0,0 0 0,0 7 0,0-7 0,0 9 0,0-2 0,0 14 0,9 14 0,5 14 0,5 5 0,2 2 0,0 0 0,-9 18 0,-3 3 0,-9 14 0,7 24 0,14 18 0,15-18 0,9 5 0,77 107 0</inkml:trace>
  <inkml:trace contextRef="#ctx0" brushRef="#br0" timeOffset="17115">2237 1324 16383,'184'0'0,"-114"0"0,-7 0 0,26 0 0,-19 0 0,0 9 0,-7 5 0,-7 14 0,0 7 0,-12 5 0,-2 2 0,-9 7 0,-15 0 0,-4-3 0,-4-1 0,-10 4 0,0 0 0,-7 7 0,-14-7 0,-7 7 0,-28-7 0,0 0 0,-7-7 0,2-12 0,5-9 0,0-9 0,14-12 0,-9 0 0,16 0 0,-12 0 0,5 0 0,5-10 0,-12-18 0,9-11 0,-9-38 0,14-3 0,7-11 0,7 0 0,7 0 0,-2 10 0,9 18 0,0 9 0,7 5 0,0 14 0,0 7 0,9 5 0,5 2 0,17 2 0,11 5 0,0 5 0,7 9 0,-5 0 0,-2 0 0,-5 14 0,-9 14 0,7 2 0,-14 26 0,5-12 0,-5 19 0,7 3 0,0 4 0,-2 7 0,-12-7 0,-5 4 0,-9-11 0,0 10 0,0-17 0,0-5 0,0-14 0,-5-9 0,-9-14 0,-2-5 0,-19-9 0,14 0 0,-7 0 0,9 0 0,-9 0 0,3 0 0,-3 0 0,0-16 0,0-19 0,0-9 0,14-26 0,4-9 0,3 2 0,5-7 0,2 14 0,0-10 0,0 3 0,12 5 0,9 2 0,28 9 0,21 12 0,9 12 0,5 23 0,-2 5 0,-5 9 0,-24 0 0,-18 0 0,-9 0 0,-5 0 0,-10 9 0,-1 17 0,-10 9 0,-14 16 0,-14-9 0,-16-2 0,-26-5 0,2-12 0,-9-2 0,2-2 0,-2-12 0,3 0 0,4-7 0,4 0 0,-4 0 0,-2 0 0,2 0 0,0 0 0,7 0 0,7 0 0,0 0 0,12 0 0,2 0 0,9 0 0,12 0 0,0 0 0,9-10 0,3-1 0,9-10 0,0 0 0,7-3 0,14-4 0,16-7 0,33 0 0,3-7 0,4 21 0,-12-2 0,-9 9 0,-12 5 0,-2 9 0,-2 0 0,-12 0 0,0 0 0,-7 0 0,0 0 0,0 0 0,0 0 0,0 0 0,-9 9 0,-1 3 0,-4 9 0,-4 0 0,13 7 0,-9 0 0,7 0 0,-7-7 0,0 2 0,-7 5 0,0 7 0,0 14 0,-2-9 0,-5 9 0,-17-14 0,-18 0 0,0 2 0,-7-16 0,-2-2 0,2-5 0,2-10 0,12 3 0,-4-4 0,4-3 0,4 0 0,3 0 0,5 0 0,2 0 0,0 0 0,9-10 0,12-1 0,31-10 0,6 2 0,19 5 0,-7 5 0,7 9 0,-2 0 0,2 0 0,2 0 0,-9 0 0,0 0 0,-7 0 0,-7 0 0,0 0 0,0 0 0,5 0 0,-5 0 0,0-3 0,-14-4 0,7 3 0,-7-10 0,0 7 0,7-7 0,-5 7 0,-2-7 0,0 9 0,0-2 0,-2 2 0,-5-2 0,-24 5 0,-22-7 0,-41 9 0,-18 0 0,38 1 0,-1 2 0,-2 4 0,0 0 0,4-1 0,1 2 0,-40 20 0,17-7 0,11-7 0,11-2 0,17-5 0,5-5 0,9 5 0,9 5 0,24-10 0,23 5 0,30-14 0,19-7 0,5-4 0,-5-3 0,-7-7 0,0 0 0,-19 7 0,-2 7 0,-18 0 0,-10-7 0,-5 0 0,-2 0 0,0 9 0,0 5 0,-9-5 0,6 10 0,-15-17 0,-41 17 0,-39-7 0,12 14 0,-5 6 0,-7-2 0,0 3 0,-3 7 0,1 4 0,5-3 0,1 2 0,6 1 0,4 1 0,9-3 0,3 0 0,-31 4 0,26-4 0,14-14 0,21 0 0,0 5 0,19-10 0,25 5 0,33-14 0,16-7 0,19-14 0,-43 10 0,0-1 0,5-2 0,-1 0 0,-5-3 0,-1 1 0,38-12 0,-11 12 0,-17 2 0,0 5 0,-14-5 0,2 2 0,-16 5 0,16-7 0,-2 0 0,7 0 0,0-7 0,-11 12 0,4 2 0,-7 0 0,0-7 0,-5 0 0,-9 0 0,-47 9 0,-20 3 0,-50 9 0,44-2 0,-1 4 0,-3 8 0,0 5 0,-1 2 0,2 1 0,4 1 0,2 0 0,-35 16 0,11-3 0,17 3 0,7-4 0,14-10 0,5-7 0,9 0 0,30-10 0,19 3 0,38-4 0,25-6 0,-42 0 0,2-1 0,0-1 0,1-1 0,-3-5 0,0 1 0,44-2 0,-25-4 0,-10 9 0,-11 2 0,-1-7 0,-15 1 0,4-10 0,-12 0 0,-9 0 0,0 9 0,7 5 0,0-5 0,-3-2 0,-4-4 0,-42 6 0,-30 3 0,8 6 0,-5 6 0,-2 7 0,0 5 0,-5 2 0,0 1 0,2 3 0,1 0 0,2 1 0,0 1 0,4-2 0,1 0 0,-37 14 0,10-3 0,11-1 0,15-6 0,15-1 0,8-10 0,9 0 0,0-10 0,9 15 0,12-17 0,35 8 0,28-10 0,19-10 0,-30 3 0,1 0 0,-2 1 0,1 1 0,46-9 0,-3 0 0,-18-7 0,-16 0 0,-12 0 0,-9 0 0,-5 0 0,-7 0 0,-5 0 0,-2 7 0,0 0 0,-9 0 0,-12 2 0,-59 10 0,-32 23 0,31-5 0,-3 5 0,-6 11 0,0 4 0,0-2 0,0 2 0,5-1 0,2 0 0,7-8 0,3-1 0,-32 23 0,9-14 0,33-7 0,-2-4 0,16-3 0,9 0 0,47-10 0,28-4 0,28-18 0,-35-3 0,0 0 0,2 1 0,1 0 0,1-7 0,-1-2 0,41-13 0,-9 0 0,-11 2 0,-17 5 0,-7 7 0,-14 0 0,-5 0 0,-9 7 0,0-2 0,0 2 0,-56 5 0,-14 9 0,-5 4 0,-6 3 0,0 2 0,1 3 0,-2 5 0,0 4 0,1 2 0,1 3 0,2-2 0,2 1 0,7-5 0,3-1 0,-32 16 0,5 5 0,37-19 0,0 0 0,9 0 0,24-19 0,13 8 0,43-15 0,23-9 0,14-9 0,-39 3 0,1-2 0,-2-2 0,1 1 0,-3 2 0,0 0 0,28-16 0,-14 16 0,-24 0 0,-4 2 0,-9 5 0,-5-5 0,-9 8 0,-40-1 0,-28 3 0,6 8 0,-5 4 0,-5 0 0,1 1 0,2 1 0,2 2 0,1 2 0,3 3 0,-43 13 0,17-4 0,24 3 0,18-17 0,9 0 0,-4-7 0,0-35 0,-1-14 0,-46-56 0</inkml:trace>
  <inkml:trace contextRef="#ctx0" brushRef="#br0" timeOffset="28093">1733 1366 16383,'231'35'0,"-158"-24"0,-1-1 0,-19-3 0,-18-7 0,5 0 0,2 0 0,5 0 0,9 0 0,0 0 0,14 0 0,-3 0 0,3 0 0,-4 4 0,4 10 0,-7 0 0,-7 14 0,-5 5 0,-9 2 0,-12-5 0,-9-2 0,-2 3 0,-12-3 0,0 0 0,-7 2 0,0 5 0,-12 9 0,-9 12 0,-23-7 0,-26 14 0,5-7 0,-12 0 0,9-21 0,5-14 0,7-7 0,0 0 0,9-5 0,-2-9 0,7 0 0,7 0 0,-2 0 0,9 0 0,0 0 0,7 0 0,7 0 0,0 0 0,0-7 0,-7 0 0,7-7 0,0 7 0,0-9 0,2 5 0,3-3 0,9 0 0,0 0 0,28-7 0,9 9 0,33 5 0,17 2 0,-36 2 0,3-1 0,7 0 0,4-1 0,6-2 0,2 0 0,3 3 0,0 1 0,-4 1 0,-2 2 0,-5-1 0,-4 2 0,32-1 0,-27 0 0,-20 0 0,-18-7 0,0 0 0,-14-10 0,-7 3 0,-4 3 0,-3-3 0,0 0 0,0-7 0,-28 2 0,-28 5 0,-40 5 0,25 8 0,-5 2 0,-6-1 0,-1 0 0,-8 0 0,0 0 0,3 0 0,1 0 0,1-2 0,4 4 0,8 4 0,3 4 0,9 0 0,5 1 0,-29 12 0,30-9 0,18 3 0,10-10 0,14 9 0,14-14 0,40 8 0,18-22 0,33-9 0,-4-9 0,-42 9 0,1 0 0,40-14 0,-2 0 0,-19 9 0,-9-2 0,-2 5 0,-5 2 0,0 0 0,-7 0 0,0 2 0,0 5 0,-2-5 0,-5 5 0,-5-2 0,-9 2 0,0 7 0,0 5 0,-47 30 0,-30 16 0,9-11 0,-4 2 0,-4 3 0,-2 1 0,0-1 0,0 1 0,2 0 0,0 1 0,3-5 0,2 0 0,3-1 0,3-3 0,-26 11 0,16-11 0,19-18 0,19 1 0,9-2 0,28-5 0,11-14 0,17-7 0,7-7 0,14-7 0,-2-7 0,9-14 0,7 7 0,-39 21 0,1 0 0,0 0 0,-1 0 0,39-14 0,-19 12 0,-9 2 0,-19 7 0,-9 0 0,-4-2 0,-3 9 0,0-3 0,0 3 0,-19 5 0,-51-7 0,-42 9 0,30 12 0,-1 4 0,1-4 0,0 4 0,-3 10 0,2 4 0,8-7 0,1 0 0,3 2 0,2-1 0,-34 18 0,26-7 0,7-4 0,14-10 0,5-3 0,9-4 0,9 5 0,22-17 0,25 8 0,28-10 0,16-14 0,12-14 0,-41 16 0,0 0 0,0-5 0,-2-1 0,36-14 0,-7 4 0,-9 2 0,-14 12 0,-3-5 0,-12 8 0,-4-1 0,-14-7 0,-4 15 0,-10-10 0,0 0 0,-17 2 0,-29 3 0,-33 9 0,21-1 0,-3 2 0,-10 0 0,-1 2 0,-2 3 0,1 2 0,3 5 0,0 5 0,-1 4 0,2 5 0,9 0 0,1-1 0,-2-5 0,3 0 0,-23 31 0,8-17 0,17-5 0,12-5 0,16-4 0,0 0 0,0-9 0,19-3 0,23-9 0,23-7 0,19-14 0,9 0 0,5-27 0,3 8 0,-3-9 0,4 7 0,-4 7 0,-9-2 0,2 9 0,-19 0 0,5 7 0,-18 7 0,-10 0 0,-5 9 0,-2-2 0,0 5 0,0 2 0,-9 18 0,-40 31 0,-28 28 0,19-30 0,-3 0 0,-6-2 0,1 1 0,5 2 0,0-1 0,-2-4 0,0-2 0,-25 29 0,4-21 0,16-12 0,14-6 0,3-8 0,2-7 0,14-9 0,0 0 0,7 7 0,-7-7 0,9 10 0,5-15 0,12 7 0,9-11 0,0-5 0,7-5 0,0-9 0,2 7 0,-2 0 0,3-7 0,4-7 0,-3-2 0,-4 2 0,-4 2 0,4-9 0,2 14 0,-2-7 0,-2 10 0,-12-10 0,11 4 0,-4 3 0,3-2 0,-10-5 0,11 12 0,-4-5 0,5 7 0,-5 0 0,2-2 0,5 9 0,5 0 0,9 7 0,0 0 0,0 0 0,0 0 0,0 0 0,-10 0 0,-4 0 0,-4 0 0,-3 0 0,0 0 0,-19 9 0,-7-7 0,-23 5 0,-2 7 0,-19 7 0,0 19 0,-21 16 0,-4 7 0,35-28 0,1 0 0,-4-2 0,0-1 0,-4 3 0,1 0 0,-35 26 0,-4-12 0,7 7 0,0-14 0,10-12 0,18-9 0,2-5 0,19 5 0,0-9 0,7-3 0,0-9 0,0 0 0,9-9 0,12-3 0,14-9 0,3 7 0,-3 0 0,4-7 0,-4-7 0,7 0 0,7 7 0,-9-2 0,9-5 0,-2 5 0,9-5 0,-3-5 0,-4-2 0,-4 9 0,4 1 0,-5-1 0,-2 0 0,7 3 0,0-5 0,-2-7 0,-3 5 0,5-3 0,0 5 0,0 2 0,-7-8 0,7 1 0,0-2 0,2 5 0,-2 9 0,-4 0 0,4 0 0,2 2 0,-2 5 0,2-7 0,-2 0 0,-4 0 0,4-7 0,-3 12 0,3 2 0,2 0 0,5-7 0,-2 0 0,-5 0 0,-5 9 0,5 5 0,-2 5 0,2 2 0,5 0 0,2 0 0,0 0 0,-10 0 0,6 9 0,-10 5 0,-10 12 0,-4 2 0,-4-7 0,-3-7 0,0 0 0,0 7 0,-10-10 0,-1 6 0,-10-10 0,-7 7 0,0-7 0,-19 25 0,-2 3 0,-9 12 0,-5 2 0,-3-5 0,-3 5 0,8-14 0,-9-7 0,23-5 0,-9-2 0,24-9 0,-3-5 0,9-5 0,5-2 0,9-18 0,22-6 0,18-18 0,18-2 0,10-5 0,7 0 0,7-14 0,-2 19 0,9-10 0,2 5 0,-16 12 0,2 7 0,-23 9 0,-9 0 0,-7 0 0,-5 9 0,-38 3 0,1 9 0,-56 11 0,-5 10 0,-5 7 0,-9 7 0,14 10 0,10-8 0,8 0 0,10 3 0,7-10 0,7-2 0,7-4 0,5-3 0,9-3 0,0-4 0,9 5 0,-4-7 0,18-1 0,22-9 0,18-9 0,21-25 0,14-3 0,0-9 0,2 4 0,-12 7 0,-11 12 0,-30 0 0,-5 7 0,-9 3 0,2-3 0,0 7 0,0-7 0,0 9 0,0-4 0,-96 48 0,21-9 0,-4 3 0,-12 8 0,-2 2 0,1 6 0,2 0 0,4-2 0,2-3 0,-1-5 0,2-1 0,7-1 0,2 1 0,7-2 0,1-2 0,-32 15 0,7 0 0,24-14 0,11-7 0,16-3 0,5-18 0,19 0 0,-3-7 0,38-11 0,9-10 0,21-19 0,-29 13 0,2-2 0,2-1 0,1-1 0,3 0 0,0-1 0,-3-2 0,-1-2 0,-6 2 0,-1-2 0,-2 1 0,0-2 0,27-33 0,-9 14 0,-5 0 0,-8 17 0,-6 4 0,-4 2 0,-10-2 0,7 5 0,0 9 0,2-3 0,-2-4 0,-5 12 0,5-5 0,-4 7 0,-3 0 0,0-2 0,0 9 0,-28 0 0,-40 18 0,1-1 0,-6 1 0,0 6 0,-1 4 0,-10 2 0,0 3 0,4 4 0,2 3 0,0-6 0,2 2 0,6 1 0,4 0 0,-25 12 0,17 5 0,11-12 0,9-7 0,12-7 0,9 0 0,22-19 0,13 7 0,38-9 0,9 0 0,9 0 0,5 0 0,9-7 0,5 0 0,0-2 0,-7 2 0,-7-4 0,-28-10 0,-2 2 0,-26 5 0,-7-2 0,-7 9 0,0 0 0,7 7 0,-7-7 0,0 0 0,0 0 0,-3 16 0,-50 24 0,-38 23 0,27-23 0,-3 1 0,-6 4 0,-1 1 0,3 0 0,2-1 0,5-5 0,2-3 0,-33 21 0,18-18 0,11-3 0,17-11 0,12-10 0,9-9 0,-2 0 0,16 0 0,21 0 0,23-21 0,19-14 0,5-7 0,9-14 0,2 3 0,-30 25 0,0 0 0,28-24 0,-7 10 0,-10 14 0,-18 1 0,3 8 0,-17-9 0,7 7 0,-7 7 0,9 5 0,-2 9 0,-2-7 0,2 0 0,0 0 0,-3 7 0,-4 0 0,-42 0 0,-39 28 0,3-11 0,-5 3 0,-10 13 0,-3 4 0,-5-1 0,-1 0 0,3 3 0,2-1 0,0-3 0,3-2 0,8-8 0,4-1 0,6 0 0,5-2 0,-20 6 0,18-7 0,17-7 0,5-9 0,21-5 0,13-21 0,50-23 0,-21 13 0,4-1 0,12-7 0,5-2 0,5-4 0,0-1 0,-1 2 0,-1 2 0,-4 6 0,-1 2 0,-7 3 0,-4 2 0,22-13 0,-19 16 0,-23 5 0,-4 5 0,-3-5 0,-7 2 0,0 5 0,0-2 0,7 9 0,0-3 0,0 3 0,-38 5 0,-27-7 0,-47 9 0,41 0 0,0 0 0,-3-1 0,1 2 0,-37 1 0,5 5 0,9 14 0,5 14 0,12-7 0,23-7 0,7 0 0,14-7 0,-4 2 0,4-2 0,4 5 0,10-17 0,28 8 0,28-10 0,14 0 0,-18 0 0,1 0 0,45-10 0,-45 4 0,-1-2 0,-1-1 0,-2 0 0,35-12 0,-16 7 0,-26 0 0,-9 0 0,-12-7 0,-10 0 0,-4 0 0,-42 9 0,-23 3 0,10 8 0,-4 2 0,0-2 0,1 2 0,0-1 0,2 2 0,-35 5 0,9 5 0,12 9 0,16 0 0,10-3 0,9-4 0,5-7 0,11 5 0,22-10 0,22-2 0,24-14 0,5-11 0,2-3 0,-7-3 0,0 3 0,-10 3 0,3-10 0,-11 16 0,-6-2 0,-1 2 0,-3 1 0,-7-3 0,0 0 0,-56 9 0,-14 3 0,-6 9 0,-7 4 0,-1 2 0,0 2 0,1 4 0,0 4 0,1 6 0,1 3 0,9-1 0,2-1 0,-35 7 0,40 7 0,11-20 0,14-3 0,3-7 0,9 7 0,9-10 0,19 6 0,24-22 0,18-9 0,9-2 0,12-12 0,0 4 0,0 3 0,-17 0 0,-4 14 0,-18-4 0,-10-3 0,-5 2 0,-16 5 0,2 2 0,-2 5 0,-4-4 0,-1-1 0,-25 3 0,-26 9 0,-42 0 0,-7 16 0,42-7 0,0 3 0,-40 23 0,-2 0 0,7-2 0,7 2 0,7-3 0,14 3 0,7-4 0,14-10 0,5-7 0,9 0 0,0-10 0,19 6 0,23-10 0,16-3 0,19-4 0,-2-4 0,2-10 0,2 0 0,-9 0 0,9 0 0,-2 0 0,3-5 0,-3 5 0,4-5 0,-4 12 0,-5-4 0,-2-3 0,-11 2 0,-3 5 0,-17 5 0,3 9 0,-14-10 0,-7 8 0,-49-5 0,-28 14 0,-21 9 0,43 1 0,-1 1 0,3-4 0,1 0 0,-1 7 0,1 0 0,3-3 0,2-1 0,-37 18 0,26-11 0,9-10 0,18-7 0,3 7 0,5-10 0,2 15 0,19-17 0,13 8 0,22-13 0,9-4 0,0-4 0,0-10 0,7 7 0,0 0 0,7-3 0,-7-11 0,0 7 0,-7 0 0,-16 3 0,-5 11 0,-5-10 0,5 3 0,0 3 0,0-3 0,-9 0 0,6-7 0,-13 0 0,9 0 0,-10 0 0,3 0 0,-4 7 0,-3 0 0,0 0 0,0-7 0,-10 9 0,-1 3 0,-6 9 0,-3 0 0,-6 0 0,-16 0 0,-9 9 0,-5 5 0,-5 7 0,-2 7 0,9 2 0,5 5 0,7-2 0,7-5 0,5-7 0,9 0 0,7-2 0,0-12 0,19 0 0,6-7 0,24 0 0,14 0 0,7-12 0,14-9 0,5-9 0,9-12 0,-39 20 0,1 2 0,0-2 0,-1 2 0,34-15 0,-16 0 0,-16 16 0,-12-2 0,-10 5 0,3-5 0,-32 9 0,-43 5 0,-46 16 0,38 0 0,-2 3 0,-12 6 0,0 4 0,15-1 0,1 2 0,-3 1 0,2 1 0,-34 20 0,22-13 0,17-4 0,14-14 0,12 3 0,9-10 0,7 7 0,-7-7 0,28 0 0,9-7 0,33-14 0,14-14 0,17-7 0,-36 7 0,3 0 0,4 1 0,3 2 0,2 1 0,0-1 0,-11 1 0,-2 2 0,27-6 0,-21 0 0,-14 7 0,-9 9 0,-12 5 0,-10-5 0,8 10 0,-5-5 0,-23 5 0,-43 37 0,6-12 0,-6 3 0,-8 5 0,-3 3 0,-4 2 0,1-2 0,9-9 0,2-1 0,8 1 0,3-1 0,-24 13 0,19-2 0,14-14 0,7-14 0,5-4 0,21-3 0,41 0 0,36-33 0,-21 13 0,4-2 0,1-7 0,1 0 0,-4 4 0,0 1 0,-4 0 0,-2 1 0,41-12 0,-18 5 0,-17 9 0,-12 0 0,-16 0 0,-12 2 0,5 5 0,-7 2 0,0 5 0,5-4 0,-7-3 0,9 0 0,-38 9 0,-27-4 0,-2 16 0,-6 7 0,-10 2 0,-2 3 0,2 2 0,0 2 0,-1 1 0,1 1 0,8 2 0,3 0 0,-33 8 0,18 2 0,17-9 0,14-7 0,7 0 0,12-9 0,2-12 0,9 9 0,24-7 0,16 8 0,49-17 0,14 0 0,-47-1 0,1-1 0,4 2 0,0 0 0,-4-2 0,-2 0 0,41-12 0,-19 0 0,-30 0 0,-14 0 0,-4 2 0,-3 5 0,-28 5 0,-26 9 0,-35 18 0,-23 10 0,7 10 0,0 4 0,8-7 0,6 0 0,-3-3 0,-6 6 0,2-3 0,9 0 0,3-10 0,16-4 0,12-2 0,2 0 0,23-5 0,-9 0 0,0-10 0,9 15 0,22-17 0,50-13 0,-13-5 0,4-3 0,17-6 0,2-4 0,3-11 0,1 3 0,-8 15 0,-1 4 0,-11-1 0,-3 3 0,18 2 0,-13 7 0,-18-2 0,-17-5 0,-10-5 0,-4 5 0,5-4 0,2-3 0,5 2 0,2 5 0,-19-2 0,-23 9 0,-42 0 0,5 6 0,-8 2 0,-6-2 0,-2 2 0,-1 3 0,0 3 0,4 3 0,2 1 0,4 2 0,2 2 0,3 2 0,1 1 0,5 2 0,1 0 0,0-2 0,1-1 0,3-1 0,2 1 0,-37 18 0,0-3 0,0 3 0,-2-7 0,-5-14 0,40-9 0,-3 0 0,-25 3 0,-6 2 0,-99 14 0</inkml:trace>
  <inkml:trace contextRef="#ctx0" brushRef="#br0" timeOffset="34462">2027 1198 16383,'168'70'0,"-90"-38"0,-9-8 0,-6-24 0,-2 0 0,-5 0 0,0 9 0,-14 5 0,4-2 0,-11 2 0,-2-10 0,2 3 0,-2-2 0,2 2 0,4-5 0,-4 5 0,-9-4 0,2-3 0,-10 0 0,10 0 0,-4 0 0,-3 0 0,-19 0 0,-23 0 0,-33 0 0,-22 0 0,-8 2 0,-7 5 0,2 14 0,40-4 0,0 1 0,-37 15 0,2 2 0,11 2 0,17-7 0,7 3 0,14-7 0,7 2 0,5-10 0,4 1 0,5-5 0,5 5 0,18-8 0,22-1 0,22-10 0,24 0 0,12 0 0,2 0 0,0-3 0,-7-4 0,-9-4 0,-5-10 0,-5 9 0,-2 5 0,-7-5 0,0-2 0,-17 3 0,3-3 0,-14 9 0,0-2 0,-23 5 0,-31 9 0,-37 14 0,-20 14 0,27-6 0,0 5 0,3-1 0,1 1 0,-1-2 0,1-1 0,4 2 0,2 0 0,-31 16 0,14-3 0,14-11 0,7-14 0,7-14 0,14 5 0,31-19 0,22 7 0,24-28 0,5-2 0,2-26 0,0 9 0,0-2 0,7 0 0,0 2 0,-2 1 0,-3 15 0,-9-8 0,0 18 0,-19 0 0,-2 0 0,-9 9 0,-5 5 0,0 5 0,-28 20 0,-28 17 0,-42 28 0,32-30 0,-1 0 0,-6 5 0,-1 1 0,2-6 0,2-1 0,2 0 0,3-1 0,-33 20 0,28-16 0,2-11 0,19-11 0,2 4 0,3-8 0,21 0 0,23-9 0,25-2 0,24-5 0,7-7 0,14-14 0,-2-2 0,-40 13 0,0-1 0,-1-1 0,0 1 0,0 2 0,-1 1 0,37-17 0,-19 15 0,-23-11 0,-14 17 0,-4-1 0,-3-7 0,0 17 0,-56-7 0,-24 9 0,4 0 0,-6 0 0,-2-2 0,0 4 0,4 5 0,1 4 0,1 2 0,2 2 0,6 3 0,3 2 0,-38 22 0,11 0 0,27-10 0,-1-1 0,19-13 0,2-4 0,12 5 0,14-17 0,40 7 0,2-9 0,28 0 0,5-9 0,23-5 0,-46 1 0,3-2 0,7-2 0,2-1 0,-2 0 0,-1-1 0,0 1 0,-3 1 0,-3-1 0,-2 1 0,-3 7 0,-2-1 0,24-22 0,-2 12 0,-12-4 0,-2 4 0,-2 0 0,-5 0 0,-14 0 0,0 0 0,-9 2 0,-5 5 0,-19 5 0,-18 9 0,-33 0 0,-24 0 0,-25 0 0,40 0 0,-3 0 0,-1-2 0,-2 4 0,-4 6 0,-1 5 0,3 1 0,1 2 0,3 1 0,0 3 0,3 9 0,2-2 0,5-12 0,1-2 0,1 7 0,2 2 0,-26 13 0,18 0 0,18-11 0,10-10 0,5-7 0,2 7 0,19-10 0,25 3 0,33-14 0,23-7 0,-31 1 0,2-2 0,1 1 0,1-2 0,-1-2 0,1-1 0,-4 1 0,1 1 0,4-1 0,-3 1 0,25-14 0,-5 8 0,-17 7 0,-8-1 0,-20 1 0,-4 2 0,-7-5 0,0 5 0,-23 5 0,-33 0 0,-42 9 0,29 0 0,-2 0 0,0-1 0,0 2 0,-1 0 0,2 2 0,1 3 0,2 2 0,2 2 0,2 4 0,-23 18 0,9-4 0,14-4 0,11-3 0,8-3 0,9-4 0,7 3 0,0-10 0,19 0 0,6-7 0,24 0 0,14 0 0,17-5 0,18-9 0,2-14 0,-37 8 0,0-2 0,-2-2 0,-1 1 0,45-12 0,-9 5 0,-19 2 0,-19 5 0,-9 2 0,-9 2 0,-5 5 0,-10-5 0,-1 8 0,-38-1 0,-28 3 0,-42 9 0,42 0 0,-3 0 0,-7-2 0,0 4 0,5 4 0,0 4 0,-2 0 0,0 1 0,8 2 0,1 2 0,1-1 0,1 0 0,-42 9 0,17 5 0,17-4 0,18-3 0,2-7 0,12 0 0,2-7 0,12 7 0,-4-10 0,4 3 0,14-4 0,9-6 0,33-4 0,5-9 0,23-19 0,11-2 0,-39 9 0,0 0 0,38-12 0,-10-2 0,-10 9 0,-8 1 0,-10 4 0,-7 9 0,0-9 0,-12 12 0,-9 2 0,-9 0 0,-15 2 0,-32 3 0,-25 9 0,-24 0 0,-5 18 0,43-5 0,1 2 0,3 3 0,2 2 0,1 0 0,1 2 0,-34 27 0,2 0 0,16 0 0,-2-7 0,21-3 0,0-4 0,17-4 0,4-10 0,0-7 0,7 0 0,4 0 0,3 7 0,24-10 0,-3-1 0,35-10 0,0 0 0,9 0 0,5 0 0,-5-10 0,5-4 0,-11-4 0,11-3 0,-19 7 0,5 0 0,-9 0 0,9-7 0,-5 0 0,-2 0 0,-2 7 0,-5 0 0,-5 2 0,-7-4 0,5 2 0,-4 9 0,4-2 0,-5-2 0,-2 2 0,0 0 0,-7 7 0,0 0 0,-37 28 0,-5 2 0,-42 28 0,-7 1 0,37-27 0,0-1 0,-37 18 0,7 4 0,14-11 0,5-4 0,18-17 0,5 0 0,5-3 0,2-4 0,19-4 0,16-13 0,28-4 0,4-14 0,17-14 0,-11 3 0,11-3 0,2 9 0,5-2 0,2-5 0,-2-2 0,-2 3 0,9-3 0,0 2 0,7-2 0,-3 5 0,-4 9 0,-9 0 0,-19 0 0,-9 9 0,-19 5 0,0 5 0,-19 2 0,-14 0 0,-16 0 0,-14 0 0,-7 14 0,-21 14 0,-14 14 0,36-12 0,-1 3 0,-2 0 0,1 1 0,1-2 0,0-1 0,2 3 0,1 0 0,3-6 0,2 0 0,-27 21 0,5-7 0,19-3 0,7-13 0,13-7 0,8-8 0,-5-11 0,19 0 0,23 0 0,30-18 0,19-10 0,9-16 0,-2-5 0,5-7 0,2 7 0,-16 0 0,-5 7 0,-14 9 0,-1 5 0,-13 5 0,-7 2 0,-4 2 0,-3 5 0,-10-5 0,-39 17 0,-30-3 0,8 10 0,-5 4 0,-2 4 0,0 5 0,-6 4 0,0 5 0,4 0 0,1 2 0,1-5 0,2 1 0,11 1 0,2 1 0,-30 18 0,11-6 0,14-1 0,5-6 0,14-4 0,5-5 0,2-2 0,0-9 0,28-3 0,16-9 0,24 0 0,9 0 0,-2-14 0,2-14 0,9 3 0,-9-17 0,19 5 0,-5-5 0,-3 2 0,-4 5 0,5-2 0,-12 9 0,0-5 0,-16 10 0,-5 4 0,-5 3 0,-9-5 0,0 0 0,-10 0 0,-1 0 0,-36 9 0,-9 5 0,-30 5 0,-12 2 0,-12 0 0,-9 0 0,47-1 0,0 2 0,-47 1 0,46 1 0,1 1 0,-2 0 0,1 4 0,-37 22 0,8 3 0,11-1 0,16-4 0,5-4 0,21-3 0,2-7 0,12 0 0,14-10 0,38 6 0,18-10 0,11-14 0,3-14 0,10 0 0,4-21 0,2 9 0,-16-9 0,7 7 0,-7 7 0,0-12 0,-7 5 0,-9 5 0,-5 9 0,-14 5 0,-7 2 0,-14 7 0,-7 0 0,-14 9 0,-28-4 0,-28 9 0,-21 7 0,29 2 0,-2 3 0,-3 0 0,1 4 0,-8 10 0,1 4 0,5-3 0,3 2 0,-3 2 0,3 1 0,11-5 0,3-1 0,-33 23 0,18-7 0,10-7 0,21-4 0,7-10 0,5 0 0,-5 0 0,28-10 0,7-1 0,42-10 0,14 0 0,-2-19 0,16-9 0,-10-2 0,10-5 0,-16 2 0,2-2 0,-7-5 0,-14 5 0,0 5 0,-7 2 0,-7-2 0,0 2 0,-5 0 0,-2 7 0,0 0 0,-14 0 0,5 7 0,2 0 0,-65 9 0,-26-4 0,-5 19 0,-9 8 0,-6 1 0,-2 4 0,-2 2 0,-1 3 0,30-8 0,-1-1 0,1 1 0,-28 6 0,2-1 0,9-1 0,3-1 0,9-4 0,4 1 0,12 1 0,3-2 0,-30 4 0,32-2 0,11-11 0,24 4 0,-32-10 0,-29-60 0,-44-25 0</inkml:trace>
  <inkml:trace contextRef="#ctx0" brushRef="#br0" timeOffset="41365">1922 1786 16383,'194'-175'0,"-136"119"0,-1 3 0,-11 22 0,-11 31 0,11-10 0,-4-4 0,5 5 0,-5 2 0,-7 5 0,0 2 0,2 0 0,3 0 0,2 0 0,0 0 0,0 0 0,0 0 0,0 0 0,0 0 0,-9 0 0,-5 0 0,-8 2 0,-6 5 0,-14-5 0,-30 8 0,-33 18 0,19-8 0,-3 2 0,-4 1 0,0 3 0,-5 1 0,0 2 0,3-2 0,1 2 0,-1 2 0,1 1 0,4-8 0,2 1 0,-31 24 0,7-19 0,14 5 0,19-9 0,9-5 0,16-3 0,-9-4 0,14 5 0,7-17 0,12 8 0,21-10 0,9 0 0,9-3 0,12-4 0,14-11 0,0-10 0,7-10 0,-14 3 0,5 3 0,-12-3 0,-7 7 0,-21-7 0,-5 16 0,-9-2 0,-2 5 0,-5-5 0,-42 9 0,-28 28 0,8 0 0,-2 3 0,-2 7 0,1 2 0,3-3 0,0 1 0,2 2 0,1 0 0,-34 31 0,14-15 0,18-9 0,12-12 0,12-4 0,6 0 0,17-8 0,31-1 0,15-20 0,24-4 0,5-16 0,9-12 0,-39 20 0,1 0 0,-1-7 0,1 2 0,2 6 0,0 2 0,36-23 0,-12 7 0,-16 0 0,-19 12 0,-2 9 0,-16 0 0,-5-7 0,-3 7 0,3 0 0,-23 9 0,-42 10 0,-33 23 0,31-6 0,-1 5 0,-6 6 0,1 4 0,6-3 0,3-1 0,3-5 0,3 0 0,-31 26 0,19-19 0,21 7 0,14-21 0,5 5 0,14-15 0,4-1 0,31-13 0,9-4 0,4-4 0,17-10 0,5-10 0,16-4 0,7-4 0,-45 18 0,-1 0 0,37-19 0,-12 5 0,-21 5 0,-8 9 0,-13 0 0,0 0 0,-14 0 0,-32 9 0,-17 3 0,-35 34 0,0 10 0,0 3 0,9-3 0,5 2 0,5-16 0,21 7 0,9-14 0,0 2 0,7-2 0,-5 5 0,26-17 0,16 5 0,33-14 0,17-21 0,11-14 0,-39 19 0,1 0 0,3 0 0,0 1 0,-3-3 0,-2 1 0,33-11 0,-9-4 0,-19 18 0,-12 0 0,-23 0 0,-7 0 0,-14 9 0,-25 3 0,-24 9 0,-17 0 0,-18 0 0,3 4 0,-10 10 0,21 0 0,7 14 0,14-7 0,14-7 0,16 5 0,5-5 0,5-5 0,-5-2 0,7 3 0,0-3 0,0 0 0,2 2 0,-6-7 0,6 8 0,-9-10 0,0 7 0,0 0 0,-2 2 0,-5-2 0,-3 5 0,-4 9 0,-2-3 0,9-4 0,0 3 0,7-10 0,0 0 0,0-7 0,19 0 0,23-12 0,28-9 0,-5-7 0,5-7 0,-12-5 0,5 5 0,7-4 0,-7-3 0,5 0 0,-5 0 0,0 2 0,0 5 0,-16 5 0,-5 9 0,-5 0 0,-23 9 0,-14 31 0,-33 23 0,-6 14 0,1-3 0,-11 3 0,14-14 0,7 5 0,12-14 0,4-1 0,3-4 0,7-4 0,6-3 0,8 0 0,0-10 0,16-1 0,0-20 0,28-4 0,9-21 0,19-7 0,16-14 0,-37 28 0,0 0 0,6-3 0,0-1 0,-2-3 0,-1 0 0,-1 7 0,-2 0 0,31-23 0,-10 18 0,-24 5 0,-4 14 0,-18-4 0,-45 25 0,-12 16 0,-37 33 0,38-22 0,1 2 0,-4 2 0,0 1 0,1-3 0,0 0 0,2-1 0,1 0 0,-32 28 0,14-7 0,7-4 0,14-10 0,12-12 0,9-9 0,2-7 0,-2-7 0,-4-5 0,25 8 0,9-13 0,33-4 0,14-21 0,21-14 0,-42 15 0,0-2 0,0 1 0,0 0 0,40-28 0,-5 7 0,-5-4 0,-9 18 0,-16 0 0,-5 14 0,-15 2 0,1 5 0,-4 5 0,-22 9 0,-23 14 0,-28 14 0,-11 14 0,-10 21 0,4 0 0,-4 0 0,10-17 0,11-4 0,9-7 0,19 0 0,0-14 0,19-11 0,23-31 0,28-14 0,18-12 0,10-9 0,3-2 0,-3 9 0,-1-7 0,-13 7 0,-4 9 0,-17 12 0,-10 5 0,-4 2 0,-4 9 0,-3 5 0,-47 33 0,-21 9 0,6-5 0,-4 3 0,0-1 0,-1-1 0,-38 22 0,7-4 0,17-7 0,18-7 0,4-11 0,17-10 0,24-10 0,34-6 0,33-19 0,7-19 0,-29 13 0,2-2 0,-6 3 0,0 1 0,2 0 0,-1 1 0,35-25 0,-3 7 0,-19-2 0,-4 16 0,-15 2 0,-8 3 0,-10 2 0,0 7 0,0 0 0,0 9 0,-47-4 0,-21 9 0,1 11 0,-6 6 0,-3 2 0,-2 4 0,-5 4 0,-2 4 0,-5 3 0,-2 2 0,4 0 0,2 3 0,1 3 0,2 0 0,7-8 0,2-1 0,6-1 0,3-1 0,-21 16 0,16-5 0,16-12 0,10-16 0,11 5 0,40-19 0,28 0 0,35-23 0,-39 0 0,1-3 0,2 0 0,0-2 0,-2-7 0,-1 0 0,-2 6 0,0 2 0,-3 2 0,-3 1 0,26-11 0,-28 7 0,-2-2 0,-12 2 0,0 0 0,-7 7 0,7 0 0,0 0 0,16 0 0,-2 0 0,12 7 0,-5 0 0,7 0 0,-7-7 0,-10 2 0,-11 5 0,-4 5 0,-50 9 0,-32 0 0,1-1 0,-5 2 0,-5 4 0,-2 4 0,-8 4 0,0 2 0,8-3 0,1 4 0,0 7 0,3 3 0,5-7 0,3 1 0,7 4 0,2 1 0,-31 15 0,23-12 0,14 0 0,21-14 0,2 5 0,5 2 0,24-10 0,25-1 0,28-10 0,9-19 0,12-9 0,2-9 0,-9-5 0,-2 0 0,-24 0 0,3 0 0,-10 2 0,-2 5 0,-9 5 0,-12 9 0,0 0 0,0 0 0,0 0 0,0 0 0,-7 9 0,0 5 0,-19 5 0,-44 20 0,-33 17 0,18-5 0,-5 3 0,5 2 0,0 3 0,-3 3 0,1 2 0,10-5 0,3 1 0,2-1 0,4 1 0,-30 21 0,14 3 0,11-23 0,17-5 0,12-9 0,9-5 0,9 0 0,15-10 0,22-1 0,8-20 0,9-4 0,-7-14 0,14-7 0,0-9 0,7 2 0,7-12 0,0 12 0,0-4 0,-7 4 0,-14 9 0,0 5 0,-12 5 0,5 2 0,-7 0 0,-7 0 0,-5 9 0,8-4 0,-10 9 0,-10-10 0,-11 15 0,-30-7 0,-33 9 0,-28 0 0,37 0 0,-2 2 0,-3 1 0,0 1 0,-1 2 0,1 4 0,2 7 0,2 1 0,-2-1 0,2 1 0,5 6 0,2 1 0,2-3 0,1-2 0,-39 15 0,14 3 0,21-10 0,2 0 0,19-7 0,2-7 0,12 0 0,5 0 0,46-3 0,3-4 0,37-14 0,7-16 0,-39 3 0,1-2 0,3 0 0,0 0 0,-4-6 0,1 0 0,2 4 0,0 1 0,36-26 0,-12 7 0,-16 7 0,-7-2 0,7 9 0,-10 7 0,3 7 0,-14 0 0,-7-7 0,-4 9 0,-41 12 0,-18 40 0,-46 16 0,35-16 0,1 4 0,-2-3 0,1-1 0,0-1 0,1-1 0,3 2 0,2 0 0,1-5 0,1 0 0,-34 32 0,16-11 0,4 3 0,3-10 0,12-17 0,2-11 0,16-7 0,-2 0 0,12 2 0,-5-9 0,19 0 0,4-25 0,33-10 0,0-19 0,28-9 0,-9-7 0,9-7 0,-5 10 0,-2-10 0,-9 16 0,-5-9 0,0 21 0,-7 0 0,-5 9 0,-16 5 0,0 0 0,0 14 0,-7-2 0,0 2 0,-10-5 0,-31 26 0,-20 14 0,-39 24 0,40-15 0,1 3 0,1-2 0,1 1 0,-3-1 0,1 1 0,-32 31 0,7 0 0,14-10 0,7-4 0,14-7 0,7-7 0,5-4 0,11-10 0,22-10 0,15-6 0,24-19 0,-2-5 0,9-23 0,0 3 0,7-17 0,7 0 0,0-7 0,-2 0 0,-3 9 0,-11-4 0,-8 11 0,-8 5 0,-10 5 0,-5 9 0,-2-7 0,-10 9 0,-4-2 0,-4 5 0,-3-1 0,0-4 0,-15-40 0,-8-18 0,-23-107 0</inkml:trace>
  <inkml:trace contextRef="#ctx0" brushRef="#br0" timeOffset="46494">2048 1387 16383,'212'0'0,"-134"1"0,-9-2 0,22-11 0,-35-9 0,5-2 0,2-12 0,-7 0 0,0-7 0,-16 2 0,2 5 0,-5-5 0,5 5 0,-3 5 0,-6 2 0,-12 5 0,0 2 0,-19 0 0,8 0 0,-29 9 0,-51 10 0,17 9 0,-6 7 0,-12 6 0,-2 6 0,-8 13 0,1 6 0,22-10 0,0 2 0,1 1 0,-2 2 0,0 2 0,2 2 0,1 1 0,0 2 0,2 1 0,2-2 0,0 1 0,2 0 0,-20 24 0,3 3 0,3-1 0,2 1 0,3-7 0,3-1 0,6-7 0,2 1 0,9-5 0,1-1 0,5-11 0,3-2 0,-9 27 0,4-26 0,9-10 0,5-11 0,0-2 0,0-5 0,19-14 0,13-14 0,22-16 0,0-12 0,13-10 0,-4-11 0,5 0 0,-3-2 0,3-2 0,2-3 0,9-10 0,-11 13 0,7-8 0,-3 3 0,-2 2 0,-7 9 0,0 7 0,0 12 0,-9-9 0,13 23 0,-6-12 0,0 8 0,-3 6 0,-2-4 0,7 2 0,7-5 0,0 10 0,-2 4 0,-3-4 0,-2-5 0,0 0 0,2 14 0,5 0 0,-18 2 0,4-2 0,-14-2 0,7 9 0,-5 0 0,-2 7 0,-9-10 0,-22 8 0,-8-7 0,-24 9 0,-7 28 0,-21 14 0,-5 18 0,33-22 0,0 1 0,-4-1 0,1 1 0,-1 7 0,1-1 0,1-6 0,2-1 0,-28 32 0,2-7 0,19-7 0,9-14 0,12-14 0,7-11 0,7-3 0,14-10 0,21 6 0,24-15 0,18-9 0,21-19 0,-33 7 0,3-4 0,1-3 0,2-1 0,3-1 0,-1 0 0,-10 0 0,-3 0 0,31-28 0,-14 18 0,-14 10 0,-16 3 0,-19 4 0,-9 0 0,4 7 0,-18 9 0,-36 3 0,-32 9 0,25 8 0,-3 5 0,-11 3 0,-1 3 0,1 1 0,1 4 0,5 7 0,1 1 0,7-8 0,2 1 0,7 2 0,2 2 0,-36 25 0,7-5 0,21 0 0,0-7 0,18-12 0,3-9 0,14 0 0,14-19 0,33 5 0,23-16 0,16-12 0,-22 4 0,1-6 0,-2-9 0,0-3 0,6-4 0,2 1 0,-5-1 0,-2 1 0,-4 5 0,-1 3 0,37-26 0,-21 7 0,-5 11 0,-14-6 0,-12 30 0,-9-14 0,0 5 0,-2 9 0,-5 0 0,-52 9 0,-20 26 0,6 1 0,-3 5 0,-2 6 0,2 4 0,-2 6 0,2 3 0,-2-1 0,2 1 0,1-1 0,5 1 0,12-9 0,4 0 0,-23 29 0,19-15 0,11-16 0,7-9 0,5-5 0,-4 0 0,25-10 0,14-1 0,35-27 0,28-18 0,-37 12 0,1-5 0,8-11 0,0-1 0,4 1 0,-1 1 0,-3 0 0,-2-1 0,-4-3 0,-2 0 0,1 4 0,-5 1 0,5-24 0,0 19 0,-18 3 0,-3 11 0,-14 0 0,-14 16 0,-52 26 0,-32 28 0,32-10 0,-3 4 0,-8 8 0,0 3 0,8-2 0,3 1 0,1-4 0,4 0 0,9-5 0,3 0 0,-28 33 0,19-23 0,9-12 0,5-9 0,16-5 0,-5 0 0,17-10 0,13-1 0,31-10 0,14 0 0,17-26 0,11-9 0,-12-12 0,-2-2 0,0-2 0,-14-7 0,-5 2 0,-13 18 0,-8-18 0,-9 17 0,0-1 0,0 3 0,0 11 0,0-2 0,-7-2 0,0 2 0,-2 0 0,2 7 0,2 0 0,-9 0 0,-9 28 0,-47 35 0,12-9 0,-3 4 0,-18 11 0,-3 2 0,2-2 0,1 2 0,-1 1 0,-1 0 0,-1-1 0,1-2 0,10-5 0,2-2 0,1-5 0,3-2 0,-19 32 0,11-17 0,24-14 0,7-17 0,7-6 0,33-10 0,30-6 0,42-24 0,-33 1 0,3-5 0,15-8 0,2-4 0,-3 0 0,2 0 0,8 2 0,-2 0 0,-19 1 0,-5 0 0,-5 3 0,-5 1 0,23-26 0,-27 10 0,-15 13 0,-9 5 0,0 7 0,0 5 0,-7-5 0,0 0 0,9 7 0,12 7 0,-14 0 0,-30 2 0,-61 28 0,16 6 0,-4 5 0,-8 6 0,-1 4 0,0 11 0,1 2 0,3-3 0,2-3 0,4-5 0,2-1 0,10-1 0,2 1 0,3-3 0,3 0 0,-29 30 0,10 5 0,7-14 0,14-7 0,7-11 0,14-3 0,-2-10 0,9 3 0,0-4 0,16-13 0,8-1 0,18-10 0,21 0 0,28 0 0,-34 0 0,2 0 0,8 1 0,-1-2 0,-3-7 0,-2-3 0,-4-2 0,-2-2 0,27-15 0,-26-5 0,-5-3 0,-21 8 0,5 7 0,-14 6 0,5-4 0,2-4 0,0-3 0,0 7 0,0 0 0,7 2 0,0 5 0,0 5 0,-7 9 0,0 0 0,-28 0 0,-26 28 0,-32 0 0,23-2 0,0 4 0,0-3 0,0 2 0,0 2 0,0 1 0,-2-2 0,-1 0 0,3-2 0,0 0 0,-30 24 0,18-13 0,3-4 0,11-5 0,10-9 0,9-2 0,0-5 0,0-5 0,19-9 0,23-7 0,28-14 0,18-9 0,10-33 0,-33 35 0,1 0 0,1-3 0,-1-1 0,34-28 0,-16 11 0,-2 0 0,-12 7 0,-9 9 0,-12 5 0,-5 5 0,-2-8 0,0 8 0,-2-7 0,-5 9 0,-42 9 0,-35 3 0,12 7 0,-3 4 0,-10 6 0,-1 5 0,-1 3 0,-1 3 0,1 1 0,2 4 0,-1 7 0,4 1 0,7-8 0,5 1 0,-28 31 0,9-12 0,26-9 0,7-4 0,21-10 0,-2 0 0,9 0 0,9-10 0,10-1 0,35-10 0,9 0 0,21-12 0,7-9 0,-36 6 0,2-3 0,8-5 0,3-3 0,-1-1 0,1-2 0,2-6 0,0 0 0,-1 6 0,-3 0 0,-8-3 0,-4 1 0,35-18 0,-12 0 0,-14 12 0,-14 2 0,-10 0 0,-1 2 0,-10 5 0,-10 5 0,-4 2 0,-32 9 0,-48 3 0,22 19 0,-5 8 0,-13 1 0,-2 4 0,3 4 0,1 4 0,3 4 0,2 0 0,4-6 0,2 0 0,2 2 0,3 1 0,7-4 0,4 0 0,-23 28 0,11-7 0,17-14 0,5-4 0,9-10 0,9-7 0,5 0 0,14-10 0,14 6 0,24-13 0,18-4 0,9-2 0,12-19 0,-2 0 0,-5-21 0,-5-5 0,-9-2 0,-14 3 0,0-3 0,-19 7 0,5-7 0,-9 0 0,-5-7 0,0 7 0,0 0 0,-9 16 0,-5-2 0,-5 5 0,-2-5 0,-28-17 0,-28-18 0,7 9 0,-10-14 0,-1-3 0,13 14 0,-1-3 0,0-2 0,-3-4 0,-217-361 0</inkml:trace>
  <inkml:trace contextRef="#ctx0" brushRef="#br0" timeOffset="52025">2489 1648 16383,'191'-213'0,"-132"150"0,-2 2 0,-9 8 0,8-17 0,-3 7 0,-4 7 0,-19 7 0,5 14 0,-16 5 0,2 9 0,0 9 0,-7 5 0,-23 14 0,-24 35 0,-37 28 0,24-27 0,-3 3 0,-4 6 0,1 1 0,-4 0 0,0 1 0,-1 2 0,2 0 0,5-6 0,2 0 0,-2 2 0,2-1 0,2-2 0,3-2 0,6-6 0,2-3 0,-28 25 0,18 0 0,6-19 0,15-2 0,-4-14 0,24-14 0,27-9 0,33-19 0,23-35 0,-30 13 0,0-5 0,6-9 0,0-3 0,2 1 0,-2-1 0,-7 4 0,-3 0 0,-5 6 0,-3 2 0,19-24 0,-14 16 0,-11 14 0,-17 7 0,-5 5 0,-9 30 0,-47 18 0,-23 38 0,25-27 0,-3 1 0,-4 4 0,-1 2 0,1-2 0,1-1 0,2-1 0,0-1 0,4-2 0,2-2 0,-27 22 0,14-7 0,18-14 0,10-4 0,14-10 0,33-10 0,25-32 0,33-28 0,-29 17 0,0-3 0,1-7 0,0 0 0,0 1 0,0 0 0,-6 3 0,-2-1 0,24-31 0,-9 14 0,-18 7 0,-10 14 0,-5 5 0,-2 9 0,-9 0 0,-5 0 0,-42 37 0,-14 5 0,5 9 0,-3 3 0,-40 16 0,41-15 0,1 0 0,-32 15 0,17-3 0,18-11 0,11-11 0,17-10 0,-2-7 0,9 7 0,19-10 0,20 6 0,27-20 0,18-4 0,2-23 0,-30 14 0,0-3 0,-5-1 0,-2 0 0,42-22 0,-16-4 0,-12 18 0,-19-3 0,-2 10 0,-16 7 0,-5 0 0,-10 0 0,-31 38 0,-20 6 0,6 5 0,-2 5 0,1 2 0,0 0 0,0-3 0,0-1 0,0-3 0,0 0 0,-30 18 0,11 3 0,17-4 0,2-13 0,18-11 0,-1-11 0,8-1 0,17-7 0,33 5 0,23-14 0,23-30 0,-30 11 0,0-4 0,3-6 0,-1-3 0,1 1 0,1-1 0,-2 3 0,1 0 0,-3 0 0,0 2 0,25-20 0,-18 12 0,-19 3 0,-9 11 0,-11 0 0,-3 7 0,0 7 0,7 0 0,-47 9 0,-16 10 0,-4 6 0,-6 6 0,2 3 0,0 4 0,-10 10 0,1 2 0,3 0 0,0 0 0,-4 3 0,1-1 0,5 0 0,1-1 0,-1-1 0,3-2 0,6-5 0,3 0 0,-28 34 0,17-23 0,11-5 0,9-9 0,12-5 0,9 0 0,12-10 0,35-1 0,28-10 0,-10-4 0,6-2 0,17 1 0,2-4 0,-2-3 0,0-4 0,2 0 0,-2-3 0,-10-3 0,-4-2 0,-7 0 0,-5-1 0,27-29 0,-21 12 0,-21-5 0,-14 12 0,0 7 0,-7 7 0,12-7 0,2 7 0,-10-4 0,-27 13 0,-54 3 0,13 8 0,-5 2 0,-4 0 0,-3 2 0,-8 3 0,0 2 0,5 3 0,2 4 0,-2 8 0,4 3 0,6-4 0,5 0 0,-34 27 0,11-11 0,17-3 0,7-17 0,14 3 0,12-7 0,9 0 0,0 5 0,12-17 0,11 8 0,33-10 0,23-12 0,-17 3 0,2-3 0,5-9 0,0-5 0,1-4 0,0-3 0,3-1 0,1-2 0,-3 1 0,-2 0 0,-6 6 0,-2 0 0,30-27 0,-17 16 0,-13 5 0,-29 24 0,-4-10 0,-7 0 0,-4 0 0,-50 9 0,-14 17 0,8 6 0,-5 6 0,-1 2 0,1 4 0,-5 7 0,0 3 0,4 0 0,1 1 0,1-2 0,2-1 0,10 2 0,2 0 0,-34 16 0,18-3 0,10-11 0,17-11 0,11-10 0,0 0 0,18 7 0,3-10 0,28-1 0,14-10 0,24-10 0,4-4 0,18-18 0,-39 8 0,0-1 0,6 0 0,0-2 0,0-5 0,0-3 0,-4 1 0,0 2 0,-1 13 0,-4-1 0,12-43 0,-11 28 0,-12 4 0,-7 6 0,-17 4 0,-4 0 0,-4 0 0,6 7 0,5 0 0,5 9 0,2-2 0,0-5 0,-38 10 0,-36 14 0,2 3 0,-3 5 0,-1 4 0,0 3 0,-1 7 0,0 2 0,6-4 0,2-1 0,2 0 0,1 1 0,-25 26 0,7-16 0,24-2 0,4-12 0,9-12 0,5 5 0,0-14 0,9 12 0,12-17 0,31 5 0,18-14 0,28-21 0,-32 9 0,1-4 0,0-6 0,1-2 0,2 3 0,0 0 0,-6-2 0,0 1 0,41-20 0,-11 5 0,-18-5 0,-1 7 0,-5 7 0,-19 9 0,5 5 0,-7 5 0,7-12 0,-11 12 0,-10 2 0,-38 9 0,-11 14 0,-46 26 0,36-4 0,-1 1 0,-4 0 0,0-1 0,0 4 0,2 0 0,-2 1 0,2-2 0,1-2 0,3-1 0,2 2 0,2 0 0,-23 16 0,16-3 0,5-11 0,14-11 0,0-10 0,14 0 0,5 7 0,30-10 0,14-4 0,23-23 0,19-12 0,-32 3 0,1-4 0,3-1 0,0-3 0,0 0 0,0-1 0,-3 2 0,-1 1 0,-2 0 0,-2 1 0,29-26 0,-23 7 0,-5 14 0,-14 5 0,-7 9 0,-7 7 0,0 0 0,-7 2 0,7-2 0,-56 5 0,-7 27 0,-5 0 0,-7 4 0,2 8 0,0 3 0,-1 1 0,1 0 0,2-2 0,2-1 0,3-3 0,3 0 0,-28 28 0,0-17 0,14 3 0,5-7 0,16 0 0,9-7 0,5-14 0,5 5 0,2-5 0,0-5 0,19 1 0,23-10 0,23-5 0,19-9 0,21-7 0,-36-2 0,2-3 0,5 2 0,2-1 0,6-10 0,0 0 0,-2 6 0,-1 2 0,-3 1 0,-2 3 0,38-7 0,-23 2 0,-30 9 0,-12-9 0,-12 12 0,-2 2 0,-2 9 0,-5-2 0,5-5 0,9-2 0,-56 24 0,-17 13 0,-1 3 0,-6 4 0,3 0 0,-2 1 0,-1 0 0,-1 1 0,2-1 0,2 1 0,3 0 0,1-1 0,4-6 0,0-1 0,2 1 0,1-1 0,-39 15 0,7 10 0,12-7 0,9-7 0,19-11 0,2-10 0,16-7 0,5 7 0,19-10 0,13 3 0,38-14 0,21-23 0,-22 7 0,2-3 0,0-2 0,1 0 0,1 0 0,1 0 0,-7 2 0,-1 1 0,34-15 0,-14 5 0,-20 5 0,-22 9 0,-9 0 0,0 0 0,-9 0 0,-3 7 0,-9 0 0,9 0 0,-6-7 0,-41 9 0,-20 3 0,7 8 0,-3 2 0,1-1 0,1 0 0,-1-1 0,1 2 0,-41 15 0,9 5 0,16-2 0,12-5 0,12 0 0,2 7 0,2-3 0,12-4 0,7 3 0,7-10 0,9 9 0,-6-7 0,4 5 0,-5 5 0,-9-17 0,0 17 0,19-17 0,23 8 0,30-22 0,19-9 0,9-12 0,-2-16 0,10 10 0,-3-10 0,-12 16 0,-16-9 0,-16 7 0,2 0 0,-7 5 0,0 9 0,-12 0 0,-9 0 0,0 0 0,-30 9 0,-38 7 0,4 10 0,-5 4 0,-8 6 0,-2 5 0,-5 10 0,0 3 0,-1-2 0,2 1 0,1 3 0,3 0 0,2 1 0,2 1 0,8-2 0,1 0 0,3-2 0,0-1 0,0-1 0,0 1 0,4 0 0,1 1 0,-2 5 0,1 1 0,6 1 0,1 0 0,-32 30 0,12 0 0,2-7 0,19 0 0,-12-14 0,-7 2 0,-47 59 0</inkml:trace>
  <inkml:trace contextRef="#ctx0" brushRef="#br0" timeOffset="53012">2195 1732 16383,'191'-171'0,"-124"109"0,-8 5 0,9-8 0,-40 30 0,-9 5 0,-12 9 0,-45 16 0,-25 19 0,-23 19 0,34-3 0,-1 3 0,0-2 0,1 1 0,0-2 0,1 0 0,1-1 0,2-2 0,-29 25 0,14-10 0,24-10 0,-1-11 0,38-11 0,13-10 0,45 0 0,28 0 0,10-33 0,-38 13 0,0-2 0,-11-3 0,-2-1 0,34-16 0,-23 16 0,-19 5 0,-14 5 0,-21-5 0,0 0 0,9 9 0,-44 3 0,-11 20 0,-1-1 0,-4 1 0,0 3 0,1 3 0,1 3 0,0 2 0,-35 10 0,14-4 0,14-14 0,1 12 0,-6 4 0,-63 29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3T03:34:13.900"/>
    </inkml:context>
    <inkml:brush xml:id="br0">
      <inkml:brushProperty name="width" value="0.05292" units="cm"/>
      <inkml:brushProperty name="height" value="0.05292" units="cm"/>
      <inkml:brushProperty name="color" value="#FF0000"/>
    </inkml:brush>
  </inkml:definitions>
  <inkml:trace contextRef="#ctx0" brushRef="#br0">23829 14684 24575,'-298'-132'0,"282"82"0</inkml:trace>
  <inkml:trace contextRef="#ctx0" brushRef="#br0" timeOffset="1">23118 18207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94BA6-D1D9-440D-9D6A-1EAA84F26C8C}" type="datetimeFigureOut">
              <a:rPr lang="en-US" smtClean="0"/>
              <a:t>7/28/2020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B6A2A-A299-47C8-B8F0-B66FDF76BC25}" type="slidenum">
              <a:rPr lang="en-US" smtClean="0"/>
              <a:t>‹#›</a:t>
            </a:fld>
            <a:endParaRPr lang="en-US"/>
          </a:p>
        </p:txBody>
      </p:sp>
    </p:spTree>
    <p:extLst>
      <p:ext uri="{BB962C8B-B14F-4D97-AF65-F5344CB8AC3E}">
        <p14:creationId xmlns:p14="http://schemas.microsoft.com/office/powerpoint/2010/main" val="424284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gouti_gen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www.fasebj.org/content/12/11/949.ful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Histone" TargetMode="External"/><Relationship Id="rId3" Type="http://schemas.openxmlformats.org/officeDocument/2006/relationships/hyperlink" Target="https://en.wikipedia.org/wiki/Chromatin" TargetMode="External"/><Relationship Id="rId7" Type="http://schemas.openxmlformats.org/officeDocument/2006/relationships/hyperlink" Target="https://en.wikipedia.org/wiki/Methyl_group"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DNA_methylation" TargetMode="External"/><Relationship Id="rId5" Type="http://schemas.openxmlformats.org/officeDocument/2006/relationships/hyperlink" Target="https://en.wikipedia.org/wiki/Histone#Chemistry_of_histone_modifications" TargetMode="External"/><Relationship Id="rId4" Type="http://schemas.openxmlformats.org/officeDocument/2006/relationships/hyperlink" Target="https://en.wikipedia.org/wiki/Transcription_(genetics)" TargetMode="External"/><Relationship Id="rId9" Type="http://schemas.openxmlformats.org/officeDocument/2006/relationships/hyperlink" Target="http://www.ncbi.nlm.nih.gov/pmc/articles/PMC343220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m.wikipedia.org/wiki/Protein_degrada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m.wikipedia.org/wiki/Protein-protein_interaction" TargetMode="External"/><Relationship Id="rId5" Type="http://schemas.openxmlformats.org/officeDocument/2006/relationships/hyperlink" Target="https://en.m.wikipedia.org/wiki/Subcellular_localization" TargetMode="External"/><Relationship Id="rId4" Type="http://schemas.openxmlformats.org/officeDocument/2006/relationships/hyperlink" Target="https://en.m.wikipedia.org/wiki/Proteasom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m.wikipedia.org/wiki/Gene_product" TargetMode="External"/><Relationship Id="rId3" Type="http://schemas.openxmlformats.org/officeDocument/2006/relationships/hyperlink" Target="https://en.m.wikipedia.org/wiki/X_chromosome" TargetMode="External"/><Relationship Id="rId7" Type="http://schemas.openxmlformats.org/officeDocument/2006/relationships/hyperlink" Target="https://en.m.wikipedia.org/wiki/Female_mammals" TargetMode="External"/><Relationship Id="rId12" Type="http://schemas.openxmlformats.org/officeDocument/2006/relationships/hyperlink" Target="https://en.m.wikipedia.org/wiki/Human"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m.wikipedia.org/wiki/Heterochromatin" TargetMode="External"/><Relationship Id="rId11" Type="http://schemas.openxmlformats.org/officeDocument/2006/relationships/hyperlink" Target="https://en.m.wikipedia.org/wiki/Eutheria" TargetMode="External"/><Relationship Id="rId5" Type="http://schemas.openxmlformats.org/officeDocument/2006/relationships/hyperlink" Target="https://en.m.wikipedia.org/wiki/Mammal" TargetMode="External"/><Relationship Id="rId10" Type="http://schemas.openxmlformats.org/officeDocument/2006/relationships/hyperlink" Target="https://en.m.wikipedia.org/wiki/Dosage_compensation" TargetMode="External"/><Relationship Id="rId4" Type="http://schemas.openxmlformats.org/officeDocument/2006/relationships/hyperlink" Target="https://en.m.wikipedia.org/wiki/Female" TargetMode="External"/><Relationship Id="rId9" Type="http://schemas.openxmlformats.org/officeDocument/2006/relationships/hyperlink" Target="https://en.m.wikipedia.org/wiki/Mal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u="none" dirty="0">
                <a:solidFill>
                  <a:prstClr val="black"/>
                </a:solidFill>
                <a:latin typeface="Helvetica-Bold"/>
              </a:rPr>
              <a:t>Epic epigenetic stories in the animal kingdom</a:t>
            </a:r>
            <a:r>
              <a:rPr lang="en-US" sz="1200" b="0" u="none" dirty="0">
                <a:solidFill>
                  <a:prstClr val="black"/>
                </a:solidFill>
                <a:latin typeface="Helvetica" pitchFamily="2" charset="0"/>
              </a:rPr>
              <a:t>Take the story of the "</a:t>
            </a:r>
            <a:r>
              <a:rPr lang="en-US" sz="1200" b="1" u="none" dirty="0">
                <a:solidFill>
                  <a:srgbClr val="313D57"/>
                </a:solidFill>
                <a:latin typeface="Helvetica-Bold"/>
                <a:hlinkClick r:id="rId3"/>
              </a:rPr>
              <a:t>Agouti</a:t>
            </a:r>
            <a:r>
              <a:rPr lang="en-US" sz="1200" b="0" u="none" dirty="0">
                <a:solidFill>
                  <a:prstClr val="black"/>
                </a:solidFill>
                <a:latin typeface="Helvetica" pitchFamily="2" charset="0"/>
                <a:hlinkClick r:id="rId3"/>
              </a:rPr>
              <a:t> Sisters" first. In mice, Agouti is the name of a gene that contributes to their coat color. One version of agouti, agouti viable yellow, or </a:t>
            </a:r>
            <a:r>
              <a:rPr lang="en-US" sz="1200" b="0" u="none" dirty="0" err="1">
                <a:solidFill>
                  <a:prstClr val="black"/>
                </a:solidFill>
                <a:latin typeface="Helvetica" pitchFamily="2" charset="0"/>
                <a:hlinkClick r:id="rId3"/>
              </a:rPr>
              <a:t>Avy</a:t>
            </a:r>
            <a:r>
              <a:rPr lang="en-US" sz="1200" b="0" u="none" dirty="0">
                <a:solidFill>
                  <a:prstClr val="black"/>
                </a:solidFill>
                <a:latin typeface="Helvetica" pitchFamily="2" charset="0"/>
                <a:hlinkClick r:id="rId3"/>
              </a:rPr>
              <a:t>, produces either yellow, brown or mottled fur in its mouse carrier depending on its level of epigenetic methylation. Consider three mouse sisters who are genetically identical and only differ in </a:t>
            </a:r>
            <a:r>
              <a:rPr lang="en-US" sz="1200" b="0" u="none" dirty="0" err="1">
                <a:solidFill>
                  <a:prstClr val="black"/>
                </a:solidFill>
                <a:latin typeface="Helvetica" pitchFamily="2" charset="0"/>
                <a:hlinkClick r:id="rId3"/>
              </a:rPr>
              <a:t>Avy's</a:t>
            </a:r>
            <a:r>
              <a:rPr lang="en-US" sz="1200" b="0" u="none" dirty="0">
                <a:solidFill>
                  <a:prstClr val="black"/>
                </a:solidFill>
                <a:latin typeface="Helvetica" pitchFamily="2" charset="0"/>
                <a:hlinkClick r:id="rId3"/>
              </a:rPr>
              <a:t> methylation level. This piece of epigenetic difference makes the mice phenotypes drastically different. Mouse Sister Yellow has little or no methylation on </a:t>
            </a:r>
            <a:r>
              <a:rPr lang="en-US" sz="1200" b="0" u="none" dirty="0" err="1">
                <a:solidFill>
                  <a:prstClr val="black"/>
                </a:solidFill>
                <a:latin typeface="Helvetica" pitchFamily="2" charset="0"/>
                <a:hlinkClick r:id="rId3"/>
              </a:rPr>
              <a:t>Avy</a:t>
            </a:r>
            <a:r>
              <a:rPr lang="en-US" sz="1200" b="0" u="none" dirty="0">
                <a:solidFill>
                  <a:prstClr val="black"/>
                </a:solidFill>
                <a:latin typeface="Helvetica" pitchFamily="2" charset="0"/>
                <a:hlinkClick r:id="rId3"/>
              </a:rPr>
              <a:t>, lighter colored yellow fur, and is prone to cancer, obesity, and diabetes. Comparatively, Mouse Sister Brown has heavily methylated </a:t>
            </a:r>
            <a:r>
              <a:rPr lang="en-US" sz="1200" b="0" u="none" dirty="0" err="1">
                <a:solidFill>
                  <a:prstClr val="black"/>
                </a:solidFill>
                <a:latin typeface="Helvetica" pitchFamily="2" charset="0"/>
                <a:hlinkClick r:id="rId3"/>
              </a:rPr>
              <a:t>Avy</a:t>
            </a:r>
            <a:r>
              <a:rPr lang="en-US" sz="1200" b="0" u="none" dirty="0">
                <a:solidFill>
                  <a:prstClr val="black"/>
                </a:solidFill>
                <a:latin typeface="Helvetica" pitchFamily="2" charset="0"/>
                <a:hlinkClick r:id="rId3"/>
              </a:rPr>
              <a:t> gene, brown colored fur, and is lean and healthy. The third mouse, Mouse Sister Mottled, has a medium level of methylation, mottled coat mixing brown and yellow, and is less healthy than Sister Brown but healthier than Sister Yellow. Moreover, those phenotypes are actually reversible. In </a:t>
            </a:r>
            <a:r>
              <a:rPr lang="en-US" sz="1200" b="1" u="none" dirty="0">
                <a:solidFill>
                  <a:srgbClr val="313D57"/>
                </a:solidFill>
                <a:latin typeface="Helvetica-Bold"/>
                <a:hlinkClick r:id="rId4"/>
              </a:rPr>
              <a:t>a 1998 study</a:t>
            </a:r>
            <a:r>
              <a:rPr lang="en-US" sz="1200" b="0" u="none" dirty="0">
                <a:solidFill>
                  <a:prstClr val="black"/>
                </a:solidFill>
                <a:latin typeface="Helvetica" pitchFamily="2" charset="0"/>
                <a:hlinkClick r:id="rId4"/>
              </a:rPr>
              <a:t>, when researchers fed a brown pregnant agouti mouse diet containing different levels of methylating molecules, they could alter the methylation of </a:t>
            </a:r>
            <a:r>
              <a:rPr lang="en-US" sz="1200" b="0" u="none" dirty="0" err="1">
                <a:solidFill>
                  <a:prstClr val="black"/>
                </a:solidFill>
                <a:latin typeface="Helvetica" pitchFamily="2" charset="0"/>
                <a:hlinkClick r:id="rId4"/>
              </a:rPr>
              <a:t>Avy</a:t>
            </a:r>
            <a:r>
              <a:rPr lang="en-US" sz="1200" b="0" u="none" dirty="0">
                <a:solidFill>
                  <a:prstClr val="black"/>
                </a:solidFill>
                <a:latin typeface="Helvetica" pitchFamily="2" charset="0"/>
                <a:hlinkClick r:id="rId4"/>
              </a:rPr>
              <a:t>, coat color, and health state of her offspring.</a:t>
            </a:r>
            <a:endParaRPr lang="en-IN" sz="1200" b="0" u="none" dirty="0">
              <a:solidFill>
                <a:prstClr val="black"/>
              </a:solidFill>
              <a:latin typeface="Helvetica" pitchFamily="2" charset="0"/>
            </a:endParaRPr>
          </a:p>
          <a:p>
            <a:endParaRPr lang="en-IN" sz="1200" b="0" u="none" dirty="0">
              <a:solidFill>
                <a:prstClr val="black"/>
              </a:solidFill>
              <a:latin typeface="Helvetica" pitchFamily="2" charset="0"/>
            </a:endParaRPr>
          </a:p>
          <a:p>
            <a:r>
              <a:rPr lang="en-IN" sz="1200" b="0" u="none" dirty="0">
                <a:solidFill>
                  <a:prstClr val="black"/>
                </a:solidFill>
                <a:latin typeface="Helvetica" pitchFamily="2" charset="0"/>
              </a:rPr>
              <a:t>X-chromosome inactivation</a:t>
            </a:r>
          </a:p>
          <a:p>
            <a:endParaRPr lang="en-IN" sz="1200" b="0" u="none" dirty="0">
              <a:solidFill>
                <a:prstClr val="black"/>
              </a:solidFill>
              <a:latin typeface="Helvetica" pitchFamily="2" charset="0"/>
            </a:endParaRPr>
          </a:p>
          <a:p>
            <a:r>
              <a:rPr lang="en-IN" sz="1200" b="0" u="none" dirty="0">
                <a:solidFill>
                  <a:prstClr val="black"/>
                </a:solidFill>
                <a:latin typeface="Helvetica" pitchFamily="2" charset="0"/>
              </a:rPr>
              <a:t>A sperm containing an X-chromosome fertilises the egg, giving the 2 copies of X chromosome. Female do not initially require the both copies of X </a:t>
            </a:r>
            <a:r>
              <a:rPr lang="en-IN" sz="1200" b="0" u="none" dirty="0" err="1">
                <a:solidFill>
                  <a:prstClr val="black"/>
                </a:solidFill>
                <a:latin typeface="Helvetica" pitchFamily="2" charset="0"/>
              </a:rPr>
              <a:t>Chr</a:t>
            </a:r>
            <a:r>
              <a:rPr lang="en-IN" sz="1200" b="0" u="none" dirty="0">
                <a:solidFill>
                  <a:prstClr val="black"/>
                </a:solidFill>
                <a:latin typeface="Helvetica" pitchFamily="2" charset="0"/>
              </a:rPr>
              <a:t> as it would only double the amount of protein products. So paternal X chromosome is quickly inactivated during first few division. Inactive x </a:t>
            </a:r>
            <a:r>
              <a:rPr lang="en-IN" sz="1200" b="0" u="none" dirty="0" err="1">
                <a:solidFill>
                  <a:prstClr val="black"/>
                </a:solidFill>
                <a:latin typeface="Helvetica" pitchFamily="2" charset="0"/>
              </a:rPr>
              <a:t>chr</a:t>
            </a:r>
            <a:r>
              <a:rPr lang="en-IN" sz="1200" b="0" u="none" dirty="0">
                <a:solidFill>
                  <a:prstClr val="black"/>
                </a:solidFill>
                <a:latin typeface="Helvetica" pitchFamily="2" charset="0"/>
              </a:rPr>
              <a:t> (Xi) is packed and form heterochromatin. This packaging occurs due to methylation.</a:t>
            </a:r>
            <a:endParaRPr lang="en-US" u="none" dirty="0"/>
          </a:p>
        </p:txBody>
      </p:sp>
      <p:sp>
        <p:nvSpPr>
          <p:cNvPr id="4" name="Slide Number Placeholder 3"/>
          <p:cNvSpPr>
            <a:spLocks noGrp="1"/>
          </p:cNvSpPr>
          <p:nvPr>
            <p:ph type="sldNum" sz="quarter" idx="5"/>
          </p:nvPr>
        </p:nvSpPr>
        <p:spPr/>
        <p:txBody>
          <a:bodyPr/>
          <a:lstStyle/>
          <a:p>
            <a:fld id="{DBFB6A2A-A299-47C8-B8F0-B66FDF76BC25}" type="slidenum">
              <a:rPr lang="en-US" smtClean="0"/>
              <a:t>3</a:t>
            </a:fld>
            <a:endParaRPr lang="en-US"/>
          </a:p>
        </p:txBody>
      </p:sp>
    </p:spTree>
    <p:extLst>
      <p:ext uri="{BB962C8B-B14F-4D97-AF65-F5344CB8AC3E}">
        <p14:creationId xmlns:p14="http://schemas.microsoft.com/office/powerpoint/2010/main" val="387556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r>
              <a:rPr lang="en-IN" dirty="0"/>
              <a:t> </a:t>
            </a:r>
            <a:r>
              <a:rPr lang="en-US" dirty="0"/>
              <a:t>evidence that the corrected GSA performs well and is a suitable</a:t>
            </a:r>
            <a:r>
              <a:rPr lang="en-IN" dirty="0"/>
              <a:t> </a:t>
            </a:r>
            <a:r>
              <a:rPr lang="en-US" dirty="0"/>
              <a:t>method of accounting for bias in methylation data.</a:t>
            </a:r>
          </a:p>
        </p:txBody>
      </p:sp>
      <p:sp>
        <p:nvSpPr>
          <p:cNvPr id="4" name="Slide Number Placeholder 3"/>
          <p:cNvSpPr>
            <a:spLocks noGrp="1"/>
          </p:cNvSpPr>
          <p:nvPr>
            <p:ph type="sldNum" sz="quarter" idx="5"/>
          </p:nvPr>
        </p:nvSpPr>
        <p:spPr/>
        <p:txBody>
          <a:bodyPr/>
          <a:lstStyle/>
          <a:p>
            <a:fld id="{DBFB6A2A-A299-47C8-B8F0-B66FDF76BC25}" type="slidenum">
              <a:rPr lang="en-US" smtClean="0"/>
              <a:t>24</a:t>
            </a:fld>
            <a:endParaRPr lang="en-US"/>
          </a:p>
        </p:txBody>
      </p:sp>
    </p:spTree>
    <p:extLst>
      <p:ext uri="{BB962C8B-B14F-4D97-AF65-F5344CB8AC3E}">
        <p14:creationId xmlns:p14="http://schemas.microsoft.com/office/powerpoint/2010/main" val="120170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2A2A2A"/>
                </a:solidFill>
                <a:latin typeface="Merriweather-Regular"/>
              </a:rPr>
              <a:t>HumanMethylation450 BeadChip is a cost-effective way to profile &gt;450 000 CpGs across the human genome, making it a popular platform for profiling DNA methylation</a:t>
            </a:r>
            <a:endParaRPr lang="en-IN" sz="1800" dirty="0">
              <a:solidFill>
                <a:srgbClr val="2A2A2A"/>
              </a:solidFill>
              <a:latin typeface="Merriweather-Regular"/>
            </a:endParaRPr>
          </a:p>
          <a:p>
            <a:endParaRPr lang="en-IN" sz="1800" dirty="0">
              <a:solidFill>
                <a:srgbClr val="2A2A2A"/>
              </a:solidFill>
              <a:latin typeface="Merriweather-Regular"/>
            </a:endParaRPr>
          </a:p>
          <a:p>
            <a:endParaRPr lang="en-US" dirty="0"/>
          </a:p>
          <a:p>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25</a:t>
            </a:fld>
            <a:endParaRPr lang="en-US"/>
          </a:p>
        </p:txBody>
      </p:sp>
    </p:spTree>
    <p:extLst>
      <p:ext uri="{BB962C8B-B14F-4D97-AF65-F5344CB8AC3E}">
        <p14:creationId xmlns:p14="http://schemas.microsoft.com/office/powerpoint/2010/main" val="307558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2A2A2A"/>
                </a:solidFill>
                <a:latin typeface="Merriweather-Regular"/>
              </a:rPr>
              <a:t>SWAN </a:t>
            </a:r>
            <a:r>
              <a:rPr lang="en-US" sz="1200" dirty="0">
                <a:solidFill>
                  <a:srgbClr val="2A2A2A"/>
                </a:solidFill>
                <a:latin typeface="Merriweather-Regular"/>
              </a:rPr>
              <a:t>(</a:t>
            </a:r>
            <a:r>
              <a:rPr lang="en-US" sz="1200" dirty="0" err="1">
                <a:solidFill>
                  <a:srgbClr val="006FB7"/>
                </a:solidFill>
                <a:latin typeface="Merriweather-Regular"/>
              </a:rPr>
              <a:t>Maksimovic</a:t>
            </a:r>
            <a:r>
              <a:rPr lang="en-US" sz="1200" dirty="0">
                <a:solidFill>
                  <a:srgbClr val="006FB7"/>
                </a:solidFill>
                <a:latin typeface="Merriweather-Regular"/>
              </a:rPr>
              <a:t> </a:t>
            </a:r>
            <a:r>
              <a:rPr lang="en-US" sz="1200" i="1" dirty="0" err="1">
                <a:solidFill>
                  <a:srgbClr val="006FB7"/>
                </a:solidFill>
                <a:latin typeface="Merriweather-Italic"/>
              </a:rPr>
              <a:t>etal</a:t>
            </a:r>
            <a:r>
              <a:rPr lang="en-US" sz="1200" i="1" dirty="0">
                <a:solidFill>
                  <a:srgbClr val="006FB7"/>
                </a:solidFill>
                <a:latin typeface="Merriweather-Italic"/>
              </a:rPr>
              <a:t>.</a:t>
            </a:r>
            <a:r>
              <a:rPr lang="en-US" sz="1200" i="0" dirty="0">
                <a:solidFill>
                  <a:srgbClr val="006FB7"/>
                </a:solidFill>
                <a:latin typeface="Merriweather-Regular"/>
              </a:rPr>
              <a:t>, 2012</a:t>
            </a:r>
            <a:r>
              <a:rPr lang="en-US" sz="1200" i="0" dirty="0">
                <a:solidFill>
                  <a:srgbClr val="2A2A2A"/>
                </a:solidFill>
                <a:latin typeface="Merriweather-Regular"/>
              </a:rPr>
              <a:t>) is a within-array normalization method specifically designed for the 450K platform. The 450K array uses a combination of two distinct probe types, </a:t>
            </a:r>
            <a:r>
              <a:rPr lang="en-US" sz="1200" i="0" dirty="0" err="1">
                <a:solidFill>
                  <a:srgbClr val="2A2A2A"/>
                </a:solidFill>
                <a:latin typeface="Merriweather-Regular"/>
              </a:rPr>
              <a:t>Infinium</a:t>
            </a:r>
            <a:r>
              <a:rPr lang="en-US" sz="1200" i="0" dirty="0">
                <a:solidFill>
                  <a:srgbClr val="2A2A2A"/>
                </a:solidFill>
                <a:latin typeface="Merriweather-Regular"/>
              </a:rPr>
              <a:t> I and II, which are known to display technical differences. The underlying assumption of SWAN is that probes with the same number of CpGs in their probe bodies share similar biology. Thus, their overall intensity distributions should be similar regardless of design type.The </a:t>
            </a:r>
            <a:r>
              <a:rPr lang="en-US" sz="1200" i="1" dirty="0">
                <a:solidFill>
                  <a:srgbClr val="2A2A2A"/>
                </a:solidFill>
                <a:latin typeface="Merriweather-Italic"/>
              </a:rPr>
              <a:t>SWAN</a:t>
            </a:r>
            <a:r>
              <a:rPr lang="en-US" sz="1200" i="0" dirty="0">
                <a:solidFill>
                  <a:srgbClr val="2A2A2A"/>
                </a:solidFill>
                <a:latin typeface="Merriweather-Regular"/>
              </a:rPr>
              <a:t> function takes an object of class MethylSet, RGChannelSet or </a:t>
            </a:r>
            <a:r>
              <a:rPr lang="en-US" sz="1200" i="0" dirty="0" err="1">
                <a:solidFill>
                  <a:srgbClr val="2A2A2A"/>
                </a:solidFill>
                <a:latin typeface="Merriweather-Regular"/>
              </a:rPr>
              <a:t>MethyLumiSet</a:t>
            </a:r>
            <a:r>
              <a:rPr lang="en-US" sz="1200" i="0" dirty="0">
                <a:solidFill>
                  <a:srgbClr val="2A2A2A"/>
                </a:solidFill>
                <a:latin typeface="Merriweather-Regular"/>
              </a:rPr>
              <a:t> and performs normalization in two steps. First, a subset of </a:t>
            </a:r>
            <a:r>
              <a:rPr lang="en-US" sz="1200" i="0" dirty="0" err="1">
                <a:solidFill>
                  <a:srgbClr val="2A2A2A"/>
                </a:solidFill>
                <a:latin typeface="Merriweather-Regular"/>
              </a:rPr>
              <a:t>Infinium</a:t>
            </a:r>
            <a:r>
              <a:rPr lang="en-US" sz="1200" i="0" dirty="0">
                <a:solidFill>
                  <a:srgbClr val="2A2A2A"/>
                </a:solidFill>
                <a:latin typeface="Merriweather-Regular"/>
              </a:rPr>
              <a:t> I and II probes that have one, two and three underlying CpGs are randomly selected and quantile normalized, keeping the methylated and </a:t>
            </a:r>
            <a:r>
              <a:rPr lang="en-US" sz="1200" i="0" dirty="0" err="1">
                <a:solidFill>
                  <a:srgbClr val="2A2A2A"/>
                </a:solidFill>
                <a:latin typeface="Merriweather-Regular"/>
              </a:rPr>
              <a:t>unmethylated</a:t>
            </a:r>
            <a:r>
              <a:rPr lang="en-US" sz="1200" i="0" dirty="0">
                <a:solidFill>
                  <a:srgbClr val="2A2A2A"/>
                </a:solidFill>
                <a:latin typeface="Merriweather-Regular"/>
              </a:rPr>
              <a:t> channels separate. Second, the intensities of the remaining probes are adjusted for each probe type separately using linear interpolation procedures.The </a:t>
            </a:r>
            <a:r>
              <a:rPr lang="en-US" sz="1200" i="1" dirty="0">
                <a:solidFill>
                  <a:srgbClr val="2A2A2A"/>
                </a:solidFill>
                <a:latin typeface="Merriweather-Italic"/>
              </a:rPr>
              <a:t>SWAN</a:t>
            </a:r>
            <a:r>
              <a:rPr lang="en-US" sz="1200" i="0" dirty="0">
                <a:solidFill>
                  <a:srgbClr val="2A2A2A"/>
                </a:solidFill>
                <a:latin typeface="Merriweather-Regular"/>
              </a:rPr>
              <a:t> function outputs a MethylSet object of normalized intensities. </a:t>
            </a:r>
            <a:r>
              <a:rPr lang="en-US" sz="1200" i="0" dirty="0">
                <a:solidFill>
                  <a:srgbClr val="006FB7"/>
                </a:solidFill>
                <a:latin typeface="Merriweather-Regular"/>
              </a:rPr>
              <a:t>Figure 1</a:t>
            </a:r>
            <a:r>
              <a:rPr lang="en-US" sz="1200" i="0" dirty="0">
                <a:solidFill>
                  <a:srgbClr val="2A2A2A"/>
                </a:solidFill>
                <a:latin typeface="Merriweather-Regular"/>
              </a:rPr>
              <a:t>A, generated using the </a:t>
            </a:r>
            <a:r>
              <a:rPr lang="en-US" sz="1200" i="1" dirty="0">
                <a:solidFill>
                  <a:srgbClr val="2A2A2A"/>
                </a:solidFill>
                <a:latin typeface="Merriweather-Italic"/>
              </a:rPr>
              <a:t>densityByProbeType</a:t>
            </a:r>
            <a:r>
              <a:rPr lang="en-US" sz="1200" i="0" dirty="0">
                <a:solidFill>
                  <a:srgbClr val="2A2A2A"/>
                </a:solidFill>
                <a:latin typeface="Merriweather-Regular"/>
              </a:rPr>
              <a:t> function, shows the SWAN-normalized </a:t>
            </a:r>
            <a:r>
              <a:rPr lang="en-US" sz="1200" i="0" dirty="0" err="1">
                <a:solidFill>
                  <a:srgbClr val="2A2A2A"/>
                </a:solidFill>
                <a:latin typeface="Merriweather-Regular"/>
              </a:rPr>
              <a:t>Infinium</a:t>
            </a:r>
            <a:r>
              <a:rPr lang="en-US" sz="1200" i="0" dirty="0">
                <a:solidFill>
                  <a:srgbClr val="2A2A2A"/>
                </a:solidFill>
                <a:latin typeface="Merriweather-Regular"/>
              </a:rPr>
              <a:t> I and II </a:t>
            </a:r>
            <a:r>
              <a:rPr lang="el-GR" sz="1200" i="0" dirty="0">
                <a:solidFill>
                  <a:srgbClr val="2A2A2A"/>
                </a:solidFill>
                <a:latin typeface="Merriweather-Regular"/>
              </a:rPr>
              <a:t>β </a:t>
            </a:r>
            <a:r>
              <a:rPr lang="en-US" sz="1200" i="0" dirty="0">
                <a:solidFill>
                  <a:srgbClr val="2A2A2A"/>
                </a:solidFill>
                <a:latin typeface="Merriweather-Regular"/>
              </a:rPr>
              <a:t>value distributions of a single array from a publicly available </a:t>
            </a:r>
            <a:r>
              <a:rPr lang="en-US" sz="1200" i="0" dirty="0" err="1">
                <a:solidFill>
                  <a:srgbClr val="2A2A2A"/>
                </a:solidFill>
                <a:latin typeface="Merriweather-Regular"/>
              </a:rPr>
              <a:t>ageing</a:t>
            </a:r>
            <a:r>
              <a:rPr lang="en-US" sz="1200" i="0" dirty="0">
                <a:solidFill>
                  <a:srgbClr val="2A2A2A"/>
                </a:solidFill>
                <a:latin typeface="Merriweather-Regular"/>
              </a:rPr>
              <a:t> dataset</a:t>
            </a:r>
            <a:endParaRPr lang="en-IN" sz="1200" i="0" dirty="0">
              <a:solidFill>
                <a:srgbClr val="2A2A2A"/>
              </a:solidFill>
              <a:latin typeface="Merriweather-Regular"/>
            </a:endParaRPr>
          </a:p>
          <a:p>
            <a:endParaRPr lang="en-IN" sz="120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2A2A2A"/>
                </a:solidFill>
                <a:latin typeface="SourceSansPro-Bold"/>
              </a:rPr>
              <a:t>RUVm: remove unwanted variation</a:t>
            </a:r>
            <a:r>
              <a:rPr lang="en-US" sz="1200" b="0" dirty="0">
                <a:solidFill>
                  <a:srgbClr val="2A2A2A"/>
                </a:solidFill>
                <a:latin typeface="Merriweather-Regular"/>
              </a:rPr>
              <a:t>Since 450K arrays are relatively inexpensive, they are widely used in large differential methylation studies. However, large studies tend to be susceptible to batch effects, as well as other unknown sources of technical and biological variation. The missMethyl package offers RUVm as a solution for removing batch effects and unknown unwanted variation from the data (</a:t>
            </a:r>
            <a:r>
              <a:rPr lang="en-US" sz="1200" b="0" dirty="0" err="1">
                <a:solidFill>
                  <a:srgbClr val="006FB7"/>
                </a:solidFill>
                <a:latin typeface="Merriweather-Regular"/>
              </a:rPr>
              <a:t>Maksimovic</a:t>
            </a:r>
            <a:r>
              <a:rPr lang="en-US" sz="1200" b="0" dirty="0">
                <a:solidFill>
                  <a:srgbClr val="006FB7"/>
                </a:solidFill>
                <a:latin typeface="Merriweather-Regular"/>
              </a:rPr>
              <a:t> </a:t>
            </a:r>
            <a:r>
              <a:rPr lang="en-US" sz="1200" b="0" i="1" dirty="0" err="1">
                <a:solidFill>
                  <a:srgbClr val="006FB7"/>
                </a:solidFill>
                <a:latin typeface="Merriweather-Italic"/>
              </a:rPr>
              <a:t>etal</a:t>
            </a:r>
            <a:r>
              <a:rPr lang="en-US" sz="1200" b="0" i="1" dirty="0">
                <a:solidFill>
                  <a:srgbClr val="006FB7"/>
                </a:solidFill>
                <a:latin typeface="Merriweather-Italic"/>
              </a:rPr>
              <a:t>.</a:t>
            </a:r>
            <a:r>
              <a:rPr lang="en-US" sz="1200" b="0" i="0" dirty="0">
                <a:solidFill>
                  <a:srgbClr val="006FB7"/>
                </a:solidFill>
                <a:latin typeface="Merriweather-Regular"/>
              </a:rPr>
              <a:t>, 2015</a:t>
            </a:r>
            <a:r>
              <a:rPr lang="en-US" sz="1200" b="0" i="0" dirty="0">
                <a:solidFill>
                  <a:srgbClr val="2A2A2A"/>
                </a:solidFill>
                <a:latin typeface="Merriweather-Regular"/>
              </a:rPr>
              <a:t>).To accurately estimate the components of unwanted variation, the two-stage RUVm method relies on negative control probes that are assumed not to be associated with the biological factor of interest. First, a differential methylation analysis using the 613 </a:t>
            </a:r>
            <a:r>
              <a:rPr lang="en-US" sz="1200" b="0" i="0" dirty="0" err="1">
                <a:solidFill>
                  <a:srgbClr val="2A2A2A"/>
                </a:solidFill>
                <a:latin typeface="Merriweather-Regular"/>
              </a:rPr>
              <a:t>Illumina</a:t>
            </a:r>
            <a:r>
              <a:rPr lang="en-US" sz="1200" b="0" i="0" dirty="0">
                <a:solidFill>
                  <a:srgbClr val="2A2A2A"/>
                </a:solidFill>
                <a:latin typeface="Merriweather-Regular"/>
              </a:rPr>
              <a:t> negative control probes with </a:t>
            </a:r>
            <a:r>
              <a:rPr lang="en-US" sz="1200" b="0" i="0" dirty="0" err="1">
                <a:solidFill>
                  <a:srgbClr val="2A2A2A"/>
                </a:solidFill>
                <a:latin typeface="Merriweather-Regular"/>
              </a:rPr>
              <a:t>RUVinverse</a:t>
            </a:r>
            <a:r>
              <a:rPr lang="en-US" sz="1200" b="0" i="0" dirty="0">
                <a:solidFill>
                  <a:srgbClr val="2A2A2A"/>
                </a:solidFill>
                <a:latin typeface="Merriweather-Regular"/>
              </a:rPr>
              <a:t> is performed. The red and green channel intensities for the 613 negative control probes can be extracted using the </a:t>
            </a:r>
            <a:r>
              <a:rPr lang="en-US" sz="1200" b="0" i="1" dirty="0">
                <a:solidFill>
                  <a:srgbClr val="2A2A2A"/>
                </a:solidFill>
                <a:latin typeface="Merriweather-Italic"/>
              </a:rPr>
              <a:t>getINCs</a:t>
            </a:r>
            <a:r>
              <a:rPr lang="en-US" sz="1200" b="0" i="0" dirty="0">
                <a:solidFill>
                  <a:srgbClr val="2A2A2A"/>
                </a:solidFill>
                <a:latin typeface="Merriweather-Regular"/>
              </a:rPr>
              <a:t> function. From the results of this first analysis, empirical controls are identified, which are then used by the </a:t>
            </a:r>
            <a:r>
              <a:rPr lang="en-US" sz="1200" b="0" i="1" dirty="0" err="1">
                <a:solidFill>
                  <a:srgbClr val="2A2A2A"/>
                </a:solidFill>
                <a:latin typeface="Merriweather-Italic"/>
              </a:rPr>
              <a:t>RUVinverse</a:t>
            </a:r>
            <a:r>
              <a:rPr lang="en-US" sz="1200" b="0" i="0" dirty="0">
                <a:solidFill>
                  <a:srgbClr val="2A2A2A"/>
                </a:solidFill>
                <a:latin typeface="Merriweather-Regular"/>
              </a:rPr>
              <a:t> function in the second stage.The </a:t>
            </a:r>
            <a:r>
              <a:rPr lang="en-US" sz="1200" b="0" i="1" dirty="0" err="1">
                <a:solidFill>
                  <a:srgbClr val="2A2A2A"/>
                </a:solidFill>
                <a:latin typeface="Merriweather-Italic"/>
              </a:rPr>
              <a:t>RUVfit</a:t>
            </a:r>
            <a:r>
              <a:rPr lang="en-US" sz="1200" b="0" i="0" dirty="0">
                <a:solidFill>
                  <a:srgbClr val="2A2A2A"/>
                </a:solidFill>
                <a:latin typeface="Merriweather-Regular"/>
              </a:rPr>
              <a:t> function runs this method and takes as input a matrix of M-values, a design matrix, the coefficient to be tested and a vector indicating the negative control probes. The </a:t>
            </a:r>
            <a:r>
              <a:rPr lang="en-US" sz="1200" b="0" i="1" dirty="0" err="1">
                <a:solidFill>
                  <a:srgbClr val="2A2A2A"/>
                </a:solidFill>
                <a:latin typeface="Merriweather-Italic"/>
              </a:rPr>
              <a:t>RUVadj</a:t>
            </a:r>
            <a:r>
              <a:rPr lang="en-US" sz="1200" b="0" i="0" dirty="0">
                <a:solidFill>
                  <a:srgbClr val="2A2A2A"/>
                </a:solidFill>
                <a:latin typeface="Merriweather-Regular"/>
              </a:rPr>
              <a:t> function adjusts the variance estimates using empirical Bayes shrinkage and the </a:t>
            </a:r>
            <a:r>
              <a:rPr lang="en-US" sz="1200" b="0" i="1" dirty="0">
                <a:solidFill>
                  <a:srgbClr val="2A2A2A"/>
                </a:solidFill>
                <a:latin typeface="Merriweather-Italic"/>
              </a:rPr>
              <a:t>topRUV</a:t>
            </a:r>
            <a:r>
              <a:rPr lang="en-US" sz="1200" b="0" i="0" dirty="0">
                <a:solidFill>
                  <a:srgbClr val="2A2A2A"/>
                </a:solidFill>
                <a:latin typeface="Merriweather-Regular"/>
              </a:rPr>
              <a:t> function displays the top 10 significantly differentially methylated CpG sites, after adjusting for the unwanted variation.</a:t>
            </a:r>
            <a:endParaRPr lang="en-IN" sz="1200" b="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A2A2A"/>
                </a:solidFill>
                <a:latin typeface="Times New Roman" panose="02020603050405020304" pitchFamily="18" charset="0"/>
                <a:cs typeface="Times New Roman" panose="02020603050405020304" pitchFamily="18" charset="0"/>
              </a:rPr>
              <a:t>Wallenius’ </a:t>
            </a:r>
            <a:r>
              <a:rPr lang="en-US" sz="1200" b="0" i="0" dirty="0" err="1">
                <a:solidFill>
                  <a:srgbClr val="2A2A2A"/>
                </a:solidFill>
                <a:latin typeface="Times New Roman" panose="02020603050405020304" pitchFamily="18" charset="0"/>
                <a:cs typeface="Times New Roman" panose="02020603050405020304" pitchFamily="18" charset="0"/>
              </a:rPr>
              <a:t>noncentral</a:t>
            </a:r>
            <a:r>
              <a:rPr lang="en-US" sz="1200" b="0" i="0" dirty="0">
                <a:solidFill>
                  <a:srgbClr val="2A2A2A"/>
                </a:solidFill>
                <a:latin typeface="Times New Roman" panose="02020603050405020304" pitchFamily="18" charset="0"/>
                <a:cs typeface="Times New Roman" panose="02020603050405020304" pitchFamily="18" charset="0"/>
              </a:rPr>
              <a:t> hypergeometric distribution</a:t>
            </a:r>
            <a:r>
              <a:rPr lang="en-IN" sz="1200" b="0" i="0" dirty="0">
                <a:solidFill>
                  <a:srgbClr val="2A2A2A"/>
                </a:solidFill>
                <a:latin typeface="Merriweather-Regular"/>
                <a:cs typeface="Times New Roman" panose="02020603050405020304" pitchFamily="18" charset="0"/>
              </a:rPr>
              <a:t>, is a generalised for of hypergeometric distribution when items are sampled with bias.</a:t>
            </a:r>
            <a:endParaRPr lang="en-IN" sz="1200" b="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i="0" dirty="0">
              <a:solidFill>
                <a:srgbClr val="2A2A2A"/>
              </a:solidFill>
              <a:latin typeface="Merriweather-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29</a:t>
            </a:fld>
            <a:endParaRPr lang="en-US"/>
          </a:p>
        </p:txBody>
      </p:sp>
    </p:spTree>
    <p:extLst>
      <p:ext uri="{BB962C8B-B14F-4D97-AF65-F5344CB8AC3E}">
        <p14:creationId xmlns:p14="http://schemas.microsoft.com/office/powerpoint/2010/main" val="4189496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prstClr val="black"/>
                </a:solidFill>
                <a:latin typeface="Helvetica" pitchFamily="2" charset="0"/>
              </a:rPr>
              <a:t>DNA in our cells is packed up in a condensed string, which wraps itself around proteins called histones (see figure 1). The histones bunch together into complexes called </a:t>
            </a:r>
            <a:r>
              <a:rPr lang="en-US" sz="1800" b="1" dirty="0">
                <a:solidFill>
                  <a:srgbClr val="313D57"/>
                </a:solidFill>
                <a:latin typeface="Helvetica-Bold"/>
                <a:hlinkClick r:id="rId3"/>
              </a:rPr>
              <a:t>chromatins</a:t>
            </a:r>
            <a:r>
              <a:rPr lang="en-US" sz="1800" b="1" dirty="0">
                <a:solidFill>
                  <a:prstClr val="black"/>
                </a:solidFill>
                <a:latin typeface="Helvetica" pitchFamily="2" charset="0"/>
                <a:hlinkClick r:id="rId3"/>
              </a:rPr>
              <a:t>, placing some genes on the interior and making them inaccessible for </a:t>
            </a:r>
            <a:r>
              <a:rPr lang="en-US" sz="1800" b="1" dirty="0">
                <a:solidFill>
                  <a:srgbClr val="313D57"/>
                </a:solidFill>
                <a:latin typeface="Helvetica-Bold"/>
                <a:hlinkClick r:id="rId4"/>
              </a:rPr>
              <a:t>transcription</a:t>
            </a:r>
            <a:r>
              <a:rPr lang="en-US" sz="1800" b="1" dirty="0">
                <a:solidFill>
                  <a:prstClr val="black"/>
                </a:solidFill>
                <a:latin typeface="Helvetica" pitchFamily="2" charset="0"/>
                <a:hlinkClick r:id="rId4"/>
              </a:rPr>
              <a:t>. When the genes need to be transcribed, the chromatins unwind, leaving the genes accessible.There are two forms of regulation that affect DNA and histones. One is </a:t>
            </a:r>
            <a:r>
              <a:rPr lang="en-US" sz="1800" b="1" dirty="0">
                <a:solidFill>
                  <a:srgbClr val="313D57"/>
                </a:solidFill>
                <a:latin typeface="Helvetica-Bold"/>
                <a:hlinkClick r:id="rId5"/>
              </a:rPr>
              <a:t>histone modification</a:t>
            </a:r>
            <a:r>
              <a:rPr lang="en-US" sz="1800" b="1" dirty="0">
                <a:solidFill>
                  <a:prstClr val="black"/>
                </a:solidFill>
                <a:latin typeface="Helvetica" pitchFamily="2" charset="0"/>
                <a:hlinkClick r:id="rId5"/>
              </a:rPr>
              <a:t>, where specific molecules can bind and change the compaction pattern of histones, exposing DNA string parts that were previously hidden, or wrapping up other string parts tighter. Another is </a:t>
            </a:r>
            <a:r>
              <a:rPr lang="en-US" sz="1800" b="1" dirty="0">
                <a:solidFill>
                  <a:srgbClr val="313D57"/>
                </a:solidFill>
                <a:latin typeface="Helvetica-Bold"/>
                <a:hlinkClick r:id="rId6"/>
              </a:rPr>
              <a:t>DNA methylation</a:t>
            </a:r>
            <a:r>
              <a:rPr lang="en-US" sz="1800" b="1" dirty="0">
                <a:solidFill>
                  <a:prstClr val="black"/>
                </a:solidFill>
                <a:latin typeface="Helvetica" pitchFamily="2" charset="0"/>
                <a:hlinkClick r:id="rId6"/>
              </a:rPr>
              <a:t>, an enzymatic process that works directly on the DNA by adding or removing "tags" called </a:t>
            </a:r>
            <a:r>
              <a:rPr lang="en-US" sz="1800" b="1" dirty="0">
                <a:solidFill>
                  <a:srgbClr val="313D57"/>
                </a:solidFill>
                <a:latin typeface="Helvetica-Bold"/>
                <a:hlinkClick r:id="rId7"/>
              </a:rPr>
              <a:t>methyl groups</a:t>
            </a:r>
            <a:r>
              <a:rPr lang="en-US" sz="1800" b="1" dirty="0">
                <a:solidFill>
                  <a:prstClr val="black"/>
                </a:solidFill>
                <a:latin typeface="Helvetica" pitchFamily="2" charset="0"/>
                <a:hlinkClick r:id="rId7"/>
              </a:rPr>
              <a:t> to switch the genes under effect on or off. These two forms of regulation, combined with </a:t>
            </a:r>
            <a:r>
              <a:rPr lang="en-US" sz="1800" b="1" dirty="0">
                <a:solidFill>
                  <a:srgbClr val="313D57"/>
                </a:solidFill>
                <a:latin typeface="Helvetica-Bold"/>
                <a:hlinkClick r:id="rId8"/>
              </a:rPr>
              <a:t>five families of histones</a:t>
            </a:r>
            <a:r>
              <a:rPr lang="en-US" sz="1800" b="1" dirty="0">
                <a:solidFill>
                  <a:prstClr val="black"/>
                </a:solidFill>
                <a:latin typeface="Helvetica" pitchFamily="2" charset="0"/>
                <a:hlinkClick r:id="rId8"/>
              </a:rPr>
              <a:t> and </a:t>
            </a:r>
            <a:r>
              <a:rPr lang="en-US" sz="1800" b="1" dirty="0">
                <a:solidFill>
                  <a:srgbClr val="313D57"/>
                </a:solidFill>
                <a:latin typeface="Helvetica-Bold"/>
                <a:hlinkClick r:id="rId9"/>
              </a:rPr>
              <a:t>millions of potential methylation sites</a:t>
            </a:r>
            <a:r>
              <a:rPr lang="en-US" sz="1800" b="1" dirty="0">
                <a:solidFill>
                  <a:prstClr val="black"/>
                </a:solidFill>
                <a:latin typeface="Helvetica" pitchFamily="2" charset="0"/>
                <a:hlinkClick r:id="rId9"/>
              </a:rPr>
              <a:t>, create countless epigenetic possibilities that contribute to the diversity of our world.</a:t>
            </a:r>
            <a:endParaRPr lang="en-IN" sz="1800" b="1" dirty="0">
              <a:solidFill>
                <a:prstClr val="black"/>
              </a:solidFill>
              <a:latin typeface="Helvetica" pitchFamily="2" charset="0"/>
            </a:endParaRPr>
          </a:p>
          <a:p>
            <a:endParaRPr lang="en-IN" sz="1800" b="1" dirty="0">
              <a:solidFill>
                <a:prstClr val="black"/>
              </a:solidFill>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4</a:t>
            </a:fld>
            <a:endParaRPr lang="en-US"/>
          </a:p>
        </p:txBody>
      </p:sp>
    </p:spTree>
    <p:extLst>
      <p:ext uri="{BB962C8B-B14F-4D97-AF65-F5344CB8AC3E}">
        <p14:creationId xmlns:p14="http://schemas.microsoft.com/office/powerpoint/2010/main" val="43731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800" dirty="0">
              <a:solidFill>
                <a:prstClr val="black"/>
              </a:solidFill>
              <a:latin typeface="OpenSans-Regular"/>
            </a:endParaRPr>
          </a:p>
          <a:p>
            <a:r>
              <a:rPr lang="en-US" sz="1800" dirty="0">
                <a:solidFill>
                  <a:prstClr val="black"/>
                </a:solidFill>
                <a:latin typeface="OpenSans-Regular"/>
              </a:rPr>
              <a:t>Histone acetylation occurs by the enzymatic addition of an acetyl group (COCH3) from acetyl coenzyme A. The process of histone acetylation is tightly involved in the regulation of many cellular processes including chromatin dynamics and transcription, gene silencing, cell cycle progression, apoptosis, differentiation, DNA replication, DNA repair, nuclear import, and neuronal repression. The modifying enzymes involved in histone acetylation are called histone </a:t>
            </a:r>
            <a:r>
              <a:rPr lang="en-US" sz="1800" dirty="0" err="1">
                <a:solidFill>
                  <a:prstClr val="black"/>
                </a:solidFill>
                <a:latin typeface="OpenSans-Regular"/>
              </a:rPr>
              <a:t>acetyltransferases</a:t>
            </a:r>
            <a:r>
              <a:rPr lang="en-US" sz="1800" dirty="0">
                <a:solidFill>
                  <a:prstClr val="black"/>
                </a:solidFill>
                <a:latin typeface="OpenSans-Regular"/>
              </a:rPr>
              <a:t> (HATs) and they play a critical role in controlling histone H3 and H4 acetylation. </a:t>
            </a:r>
            <a:endParaRPr lang="en-IN" sz="1800" dirty="0">
              <a:solidFill>
                <a:prstClr val="black"/>
              </a:solidFill>
              <a:latin typeface="OpenSans-Regular"/>
            </a:endParaRPr>
          </a:p>
          <a:p>
            <a:r>
              <a:rPr lang="en-IN" sz="1800" dirty="0">
                <a:solidFill>
                  <a:prstClr val="black"/>
                </a:solidFill>
                <a:latin typeface="OpenSans-Regular"/>
              </a:rPr>
              <a:t>Acetylation of the lysine residues at the N-terminus of histone proteins remove charges, thereby reducing the affinity between histones and DNA. This makes RNA polymerase and </a:t>
            </a:r>
            <a:r>
              <a:rPr lang="en-IN" sz="1800" dirty="0" err="1">
                <a:solidFill>
                  <a:prstClr val="black"/>
                </a:solidFill>
                <a:latin typeface="OpenSans-Regular"/>
              </a:rPr>
              <a:t>TFs</a:t>
            </a:r>
            <a:r>
              <a:rPr lang="en-IN" sz="1800" dirty="0">
                <a:solidFill>
                  <a:prstClr val="black"/>
                </a:solidFill>
                <a:latin typeface="OpenSans-Regular"/>
              </a:rPr>
              <a:t> easier to access the promoter region</a:t>
            </a:r>
          </a:p>
          <a:p>
            <a:r>
              <a:rPr lang="en-US" sz="1800" dirty="0">
                <a:solidFill>
                  <a:prstClr val="black"/>
                </a:solidFill>
                <a:latin typeface="OpenSans-Regular"/>
              </a:rPr>
              <a:t>Histone </a:t>
            </a:r>
            <a:r>
              <a:rPr lang="en-US" sz="1800" dirty="0" err="1">
                <a:solidFill>
                  <a:prstClr val="black"/>
                </a:solidFill>
                <a:latin typeface="OpenSans-Regular"/>
              </a:rPr>
              <a:t>deacetylaces</a:t>
            </a:r>
            <a:r>
              <a:rPr lang="en-US" sz="1800" dirty="0">
                <a:solidFill>
                  <a:prstClr val="black"/>
                </a:solidFill>
                <a:latin typeface="OpenSans-Regular"/>
              </a:rPr>
              <a:t> (HDACs) catalyze the hydrolytic removal of acetyl groups from histone lysine residues. An imbalance in the equilibrium of histone acetylation has been associated with tumorigenesis and cancer progression.</a:t>
            </a:r>
            <a:endParaRPr lang="en-IN" sz="1800" dirty="0">
              <a:solidFill>
                <a:prstClr val="black"/>
              </a:solidFill>
              <a:latin typeface="OpenSans-Regular"/>
            </a:endParaRPr>
          </a:p>
          <a:p>
            <a:r>
              <a:rPr lang="en-IN" sz="1800" dirty="0">
                <a:solidFill>
                  <a:prstClr val="black"/>
                </a:solidFill>
                <a:latin typeface="OpenSans-Regular"/>
              </a:rPr>
              <a:t> So, histone Acetylation enhances transcription while histone </a:t>
            </a:r>
            <a:r>
              <a:rPr lang="en-IN" sz="1800" dirty="0" err="1">
                <a:solidFill>
                  <a:prstClr val="black"/>
                </a:solidFill>
                <a:latin typeface="OpenSans-Regular"/>
              </a:rPr>
              <a:t>deacetylation</a:t>
            </a:r>
            <a:r>
              <a:rPr lang="en-IN" sz="1800" dirty="0">
                <a:solidFill>
                  <a:prstClr val="black"/>
                </a:solidFill>
                <a:latin typeface="OpenSans-Regular"/>
              </a:rPr>
              <a:t> represses transcription.</a:t>
            </a:r>
          </a:p>
          <a:p>
            <a:endParaRPr lang="en-IN" sz="1800" dirty="0">
              <a:solidFill>
                <a:prstClr val="black"/>
              </a:solidFill>
              <a:latin typeface="OpenSans-Regular"/>
            </a:endParaRPr>
          </a:p>
          <a:p>
            <a:r>
              <a:rPr lang="en-IN" sz="1800" dirty="0">
                <a:solidFill>
                  <a:prstClr val="black"/>
                </a:solidFill>
                <a:latin typeface="OpenSans-Regular"/>
              </a:rPr>
              <a:t>Phosphorylation</a:t>
            </a:r>
          </a:p>
          <a:p>
            <a:r>
              <a:rPr lang="en-US" sz="1800" dirty="0">
                <a:solidFill>
                  <a:prstClr val="black"/>
                </a:solidFill>
                <a:latin typeface="TimesNewRomanPSMT"/>
              </a:rPr>
              <a:t>histone kinases transfer a phosphate</a:t>
            </a:r>
            <a:r>
              <a:rPr lang="en-IN" sz="1800" dirty="0">
                <a:solidFill>
                  <a:prstClr val="black"/>
                </a:solidFill>
                <a:latin typeface="TimesNewRomanPSMT"/>
              </a:rPr>
              <a:t> </a:t>
            </a:r>
            <a:r>
              <a:rPr lang="en-US" sz="1800" dirty="0">
                <a:solidFill>
                  <a:prstClr val="black"/>
                </a:solidFill>
                <a:latin typeface="TimesNewRomanPSMT"/>
              </a:rPr>
              <a:t>group from ATP to the hydroxyl group of the target amino-acid side chain. In doing so, the modification adds significant negative charge to the histone that undoubtedly influences the chromatin structure. </a:t>
            </a:r>
            <a:endParaRPr lang="en-IN" sz="1800" dirty="0">
              <a:solidFill>
                <a:prstClr val="black"/>
              </a:solidFill>
              <a:latin typeface="TimesNewRomanPSMT"/>
            </a:endParaRPr>
          </a:p>
          <a:p>
            <a:endParaRPr lang="en-IN" sz="1800" dirty="0">
              <a:solidFill>
                <a:prstClr val="black"/>
              </a:solidFill>
              <a:latin typeface="TimesNewRomanPSMT"/>
            </a:endParaRPr>
          </a:p>
          <a:p>
            <a:r>
              <a:rPr lang="en-US" sz="1800" dirty="0">
                <a:solidFill>
                  <a:prstClr val="black"/>
                </a:solidFill>
                <a:latin typeface="TimesNewRomanPSMT"/>
              </a:rPr>
              <a:t>Histone methylation mainly occurs on the side chains of </a:t>
            </a:r>
            <a:r>
              <a:rPr lang="en-US" sz="1800" dirty="0" err="1">
                <a:solidFill>
                  <a:prstClr val="black"/>
                </a:solidFill>
                <a:latin typeface="TimesNewRomanPSMT"/>
              </a:rPr>
              <a:t>lysines</a:t>
            </a:r>
            <a:r>
              <a:rPr lang="en-US" sz="1800" dirty="0">
                <a:solidFill>
                  <a:prstClr val="black"/>
                </a:solidFill>
                <a:latin typeface="TimesNewRomanPSMT"/>
              </a:rPr>
              <a:t> and arginines. Unlike acetylation and phosphorylation, however, histone methylation does not alter the charge of the histone protein.</a:t>
            </a:r>
            <a:endParaRPr lang="en-IN" sz="1800" dirty="0">
              <a:solidFill>
                <a:prstClr val="black"/>
              </a:solidFill>
              <a:latin typeface="TimesNewRomanPSMT"/>
            </a:endParaRPr>
          </a:p>
          <a:p>
            <a:endParaRPr lang="en-IN" sz="1800" dirty="0">
              <a:solidFill>
                <a:prstClr val="black"/>
              </a:solidFill>
              <a:latin typeface="TimesNewRomanPSMT"/>
            </a:endParaRPr>
          </a:p>
          <a:p>
            <a:r>
              <a:rPr lang="en-US" sz="1800" dirty="0">
                <a:solidFill>
                  <a:srgbClr val="222222"/>
                </a:solidFill>
                <a:latin typeface="HelveticaNeue"/>
              </a:rPr>
              <a:t>The addition of ubiquitin to a substrate protein is called </a:t>
            </a:r>
            <a:r>
              <a:rPr lang="en-US" sz="1800" b="1" dirty="0" err="1">
                <a:solidFill>
                  <a:srgbClr val="222222"/>
                </a:solidFill>
                <a:latin typeface="HelveticaNeue-Bold"/>
              </a:rPr>
              <a:t>ubiquitination</a:t>
            </a:r>
            <a:r>
              <a:rPr lang="en-US" sz="1800" b="0" dirty="0">
                <a:solidFill>
                  <a:srgbClr val="222222"/>
                </a:solidFill>
                <a:latin typeface="HelveticaNeue"/>
              </a:rPr>
              <a:t> or less frequently </a:t>
            </a:r>
            <a:r>
              <a:rPr lang="en-US" sz="1800" b="1" dirty="0" err="1">
                <a:solidFill>
                  <a:srgbClr val="222222"/>
                </a:solidFill>
                <a:latin typeface="HelveticaNeue-Bold"/>
              </a:rPr>
              <a:t>ubiquitylation</a:t>
            </a:r>
            <a:r>
              <a:rPr lang="en-US" sz="1800" b="0" dirty="0">
                <a:solidFill>
                  <a:srgbClr val="222222"/>
                </a:solidFill>
                <a:latin typeface="HelveticaNeue"/>
              </a:rPr>
              <a:t>. </a:t>
            </a:r>
            <a:r>
              <a:rPr lang="en-US" sz="1800" b="0" dirty="0" err="1">
                <a:solidFill>
                  <a:srgbClr val="222222"/>
                </a:solidFill>
                <a:latin typeface="HelveticaNeue"/>
              </a:rPr>
              <a:t>Ubiquitination</a:t>
            </a:r>
            <a:r>
              <a:rPr lang="en-US" sz="1800" b="0" dirty="0">
                <a:solidFill>
                  <a:srgbClr val="222222"/>
                </a:solidFill>
                <a:latin typeface="HelveticaNeue"/>
              </a:rPr>
              <a:t> affects proteins in many ways: it can mark them for </a:t>
            </a:r>
            <a:r>
              <a:rPr lang="en-US" sz="1800" b="0" dirty="0">
                <a:solidFill>
                  <a:srgbClr val="3366CC"/>
                </a:solidFill>
                <a:latin typeface="HelveticaNeue"/>
                <a:hlinkClick r:id="rId3"/>
              </a:rPr>
              <a:t>degradation</a:t>
            </a:r>
            <a:r>
              <a:rPr lang="en-US" sz="1800" b="0" dirty="0">
                <a:solidFill>
                  <a:srgbClr val="222222"/>
                </a:solidFill>
                <a:latin typeface="HelveticaNeue"/>
                <a:hlinkClick r:id="rId3"/>
              </a:rPr>
              <a:t> via the </a:t>
            </a:r>
            <a:r>
              <a:rPr lang="en-US" sz="1800" b="0" dirty="0">
                <a:solidFill>
                  <a:srgbClr val="3366CC"/>
                </a:solidFill>
                <a:latin typeface="HelveticaNeue"/>
                <a:hlinkClick r:id="rId4"/>
              </a:rPr>
              <a:t>proteasome</a:t>
            </a:r>
            <a:r>
              <a:rPr lang="en-US" sz="1800" b="0" dirty="0">
                <a:solidFill>
                  <a:srgbClr val="222222"/>
                </a:solidFill>
                <a:latin typeface="HelveticaNeue"/>
                <a:hlinkClick r:id="rId4"/>
              </a:rPr>
              <a:t>, alter their </a:t>
            </a:r>
            <a:r>
              <a:rPr lang="en-US" sz="1800" b="0" dirty="0">
                <a:solidFill>
                  <a:srgbClr val="3366CC"/>
                </a:solidFill>
                <a:latin typeface="HelveticaNeue"/>
                <a:hlinkClick r:id="rId5"/>
              </a:rPr>
              <a:t>cellular location</a:t>
            </a:r>
            <a:r>
              <a:rPr lang="en-US" sz="1800" b="0" dirty="0">
                <a:solidFill>
                  <a:srgbClr val="222222"/>
                </a:solidFill>
                <a:latin typeface="HelveticaNeue"/>
                <a:hlinkClick r:id="rId5"/>
              </a:rPr>
              <a:t>, affect their activity, and promote or prevent </a:t>
            </a:r>
            <a:r>
              <a:rPr lang="en-US" sz="1800" b="0" dirty="0">
                <a:solidFill>
                  <a:srgbClr val="3366CC"/>
                </a:solidFill>
                <a:latin typeface="HelveticaNeue"/>
                <a:hlinkClick r:id="rId6"/>
              </a:rPr>
              <a:t>protein interactions</a:t>
            </a:r>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5</a:t>
            </a:fld>
            <a:endParaRPr lang="en-US"/>
          </a:p>
        </p:txBody>
      </p:sp>
    </p:spTree>
    <p:extLst>
      <p:ext uri="{BB962C8B-B14F-4D97-AF65-F5344CB8AC3E}">
        <p14:creationId xmlns:p14="http://schemas.microsoft.com/office/powerpoint/2010/main" val="423241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6FE872-7CE8-4964-ACF2-BE8048199F80}"/>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6436C19-A66F-4A38-B05F-2D1C94DB947E}" type="slidenum">
              <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6322" name="Rectangle 2">
            <a:extLst>
              <a:ext uri="{FF2B5EF4-FFF2-40B4-BE49-F238E27FC236}">
                <a16:creationId xmlns:a16="http://schemas.microsoft.com/office/drawing/2014/main" id="{4DE2ABE4-5715-4A52-AA66-1CAA986013BE}"/>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6345C37E-D8BD-483A-B3AA-775A50FA2484}"/>
              </a:ext>
            </a:extLst>
          </p:cNvPr>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7BC2A5-1D76-443C-8F25-FBC017CF9563}"/>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475D5A6-A98B-45D9-AEFF-F2C42EDAEEA6}" type="slidenum">
              <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7346" name="Rectangle 2">
            <a:extLst>
              <a:ext uri="{FF2B5EF4-FFF2-40B4-BE49-F238E27FC236}">
                <a16:creationId xmlns:a16="http://schemas.microsoft.com/office/drawing/2014/main" id="{5AD2DF78-5D35-4A09-9CAF-2B0E68593A4B}"/>
              </a:ext>
            </a:extLst>
          </p:cNvPr>
          <p:cNvSpPr>
            <a:spLocks noGrp="1" noRot="1" noChangeAspect="1" noChangeArrowheads="1" noTextEdit="1"/>
          </p:cNvSpPr>
          <p:nvPr>
            <p:ph type="sldImg"/>
          </p:nvPr>
        </p:nvSpPr>
        <p:spPr>
          <a:ln/>
        </p:spPr>
      </p:sp>
      <p:sp>
        <p:nvSpPr>
          <p:cNvPr id="57347" name="Rectangle 3">
            <a:extLst>
              <a:ext uri="{FF2B5EF4-FFF2-40B4-BE49-F238E27FC236}">
                <a16:creationId xmlns:a16="http://schemas.microsoft.com/office/drawing/2014/main" id="{DD73F28B-F17C-4261-BE6B-B6D527559625}"/>
              </a:ext>
            </a:extLst>
          </p:cNvPr>
          <p:cNvSpPr>
            <a:spLocks noGrp="1" noChangeArrowheads="1"/>
          </p:cNvSpPr>
          <p:nvPr>
            <p:ph type="body" idx="1"/>
          </p:nvPr>
        </p:nvSpPr>
        <p:spPr/>
        <p:txBody>
          <a:bodyPr/>
          <a:lstStyle/>
          <a:p>
            <a:r>
              <a:rPr lang="en-US" sz="1800" b="1" dirty="0">
                <a:solidFill>
                  <a:srgbClr val="222222"/>
                </a:solidFill>
                <a:latin typeface="HelveticaNeue-Bold"/>
              </a:rPr>
              <a:t>X-inactivation</a:t>
            </a:r>
            <a:r>
              <a:rPr lang="en-US" sz="1800" b="0" dirty="0">
                <a:solidFill>
                  <a:srgbClr val="222222"/>
                </a:solidFill>
                <a:latin typeface="HelveticaNeue"/>
              </a:rPr>
              <a:t> (also called </a:t>
            </a:r>
            <a:r>
              <a:rPr lang="en-US" sz="1800" b="1" dirty="0" err="1">
                <a:solidFill>
                  <a:srgbClr val="222222"/>
                </a:solidFill>
                <a:latin typeface="HelveticaNeue-Bold"/>
              </a:rPr>
              <a:t>lyonization</a:t>
            </a:r>
            <a:r>
              <a:rPr lang="en-US" sz="1800" b="0" dirty="0">
                <a:solidFill>
                  <a:srgbClr val="222222"/>
                </a:solidFill>
                <a:latin typeface="HelveticaNeue"/>
              </a:rPr>
              <a:t>) is a process by which one of the copies of the </a:t>
            </a:r>
            <a:r>
              <a:rPr lang="en-US" sz="1800" b="0" dirty="0">
                <a:solidFill>
                  <a:srgbClr val="3366CC"/>
                </a:solidFill>
                <a:latin typeface="HelveticaNeue"/>
                <a:hlinkClick r:id="rId3"/>
              </a:rPr>
              <a:t>X chromosome</a:t>
            </a:r>
            <a:r>
              <a:rPr lang="en-US" sz="1800" b="0" dirty="0">
                <a:solidFill>
                  <a:srgbClr val="222222"/>
                </a:solidFill>
                <a:latin typeface="HelveticaNeue"/>
                <a:hlinkClick r:id="rId3"/>
              </a:rPr>
              <a:t> present in </a:t>
            </a:r>
            <a:r>
              <a:rPr lang="en-US" sz="1800" b="0" dirty="0">
                <a:solidFill>
                  <a:srgbClr val="3366CC"/>
                </a:solidFill>
                <a:latin typeface="HelveticaNeue"/>
                <a:hlinkClick r:id="rId4"/>
              </a:rPr>
              <a:t>female</a:t>
            </a:r>
            <a:r>
              <a:rPr lang="en-US" sz="1800" b="0" dirty="0">
                <a:solidFill>
                  <a:srgbClr val="222222"/>
                </a:solidFill>
                <a:latin typeface="HelveticaNeue"/>
                <a:hlinkClick r:id="rId4"/>
              </a:rPr>
              <a:t> </a:t>
            </a:r>
            <a:r>
              <a:rPr lang="en-US" sz="1800" b="0" dirty="0">
                <a:solidFill>
                  <a:srgbClr val="3366CC"/>
                </a:solidFill>
                <a:latin typeface="HelveticaNeue"/>
                <a:hlinkClick r:id="rId5"/>
              </a:rPr>
              <a:t>mammals</a:t>
            </a:r>
            <a:r>
              <a:rPr lang="en-US" sz="1800" b="0" dirty="0">
                <a:solidFill>
                  <a:srgbClr val="222222"/>
                </a:solidFill>
                <a:latin typeface="HelveticaNeue"/>
                <a:hlinkClick r:id="rId5"/>
              </a:rPr>
              <a:t> is inactivated. The inactive X chromosome is silenced by it being packaged in such a way that it has a transcriptionally inactive structure called </a:t>
            </a:r>
            <a:r>
              <a:rPr lang="en-US" sz="1800" b="0" dirty="0">
                <a:solidFill>
                  <a:srgbClr val="3366CC"/>
                </a:solidFill>
                <a:latin typeface="HelveticaNeue"/>
                <a:hlinkClick r:id="rId6"/>
              </a:rPr>
              <a:t>heterochromatin</a:t>
            </a:r>
            <a:r>
              <a:rPr lang="en-US" sz="1800" b="0" dirty="0">
                <a:solidFill>
                  <a:srgbClr val="222222"/>
                </a:solidFill>
                <a:latin typeface="HelveticaNeue"/>
                <a:hlinkClick r:id="rId6"/>
              </a:rPr>
              <a:t>. As nearly all </a:t>
            </a:r>
            <a:r>
              <a:rPr lang="en-US" sz="1800" b="0" dirty="0">
                <a:solidFill>
                  <a:srgbClr val="3366CC"/>
                </a:solidFill>
                <a:latin typeface="HelveticaNeue"/>
                <a:hlinkClick r:id="rId7"/>
              </a:rPr>
              <a:t>female mammals</a:t>
            </a:r>
            <a:r>
              <a:rPr lang="en-US" sz="1800" b="0" dirty="0">
                <a:solidFill>
                  <a:srgbClr val="222222"/>
                </a:solidFill>
                <a:latin typeface="HelveticaNeue"/>
                <a:hlinkClick r:id="rId7"/>
              </a:rPr>
              <a:t> have two X chromosomes, X-inactivation prevents them from having twice as many X chromosome </a:t>
            </a:r>
            <a:r>
              <a:rPr lang="en-US" sz="1800" b="0" dirty="0">
                <a:solidFill>
                  <a:srgbClr val="3366CC"/>
                </a:solidFill>
                <a:latin typeface="HelveticaNeue"/>
                <a:hlinkClick r:id="rId8"/>
              </a:rPr>
              <a:t>gene products</a:t>
            </a:r>
            <a:r>
              <a:rPr lang="en-US" sz="1800" b="0" dirty="0">
                <a:solidFill>
                  <a:srgbClr val="222222"/>
                </a:solidFill>
                <a:latin typeface="HelveticaNeue"/>
                <a:hlinkClick r:id="rId8"/>
              </a:rPr>
              <a:t> as </a:t>
            </a:r>
            <a:r>
              <a:rPr lang="en-US" sz="1800" b="0" dirty="0">
                <a:solidFill>
                  <a:srgbClr val="3366CC"/>
                </a:solidFill>
                <a:latin typeface="HelveticaNeue"/>
                <a:hlinkClick r:id="rId9"/>
              </a:rPr>
              <a:t>males</a:t>
            </a:r>
            <a:r>
              <a:rPr lang="en-US" sz="1800" b="0" dirty="0">
                <a:solidFill>
                  <a:srgbClr val="222222"/>
                </a:solidFill>
                <a:latin typeface="HelveticaNeue"/>
                <a:hlinkClick r:id="rId9"/>
              </a:rPr>
              <a:t>, who only possess a single copy of the X chromosome (see </a:t>
            </a:r>
            <a:r>
              <a:rPr lang="en-US" sz="1800" b="0" dirty="0">
                <a:solidFill>
                  <a:srgbClr val="3366CC"/>
                </a:solidFill>
                <a:latin typeface="HelveticaNeue"/>
                <a:hlinkClick r:id="rId10"/>
              </a:rPr>
              <a:t>dosage compensation</a:t>
            </a:r>
            <a:r>
              <a:rPr lang="en-US" sz="1800" b="0" dirty="0">
                <a:solidFill>
                  <a:srgbClr val="222222"/>
                </a:solidFill>
                <a:latin typeface="HelveticaNeue"/>
                <a:hlinkClick r:id="rId10"/>
              </a:rPr>
              <a:t>). The choice of which X chromosome will be inactivated is random in </a:t>
            </a:r>
            <a:r>
              <a:rPr lang="en-US" sz="1800" b="0" dirty="0">
                <a:solidFill>
                  <a:srgbClr val="3366CC"/>
                </a:solidFill>
                <a:latin typeface="HelveticaNeue"/>
                <a:hlinkClick r:id="rId11"/>
              </a:rPr>
              <a:t>placental mammals</a:t>
            </a:r>
            <a:r>
              <a:rPr lang="en-US" sz="1800" b="0" dirty="0">
                <a:solidFill>
                  <a:srgbClr val="222222"/>
                </a:solidFill>
                <a:latin typeface="HelveticaNeue"/>
                <a:hlinkClick r:id="rId11"/>
              </a:rPr>
              <a:t> such as </a:t>
            </a:r>
            <a:r>
              <a:rPr lang="en-US" sz="1800" b="0" dirty="0">
                <a:solidFill>
                  <a:srgbClr val="3366CC"/>
                </a:solidFill>
                <a:latin typeface="HelveticaNeue"/>
                <a:hlinkClick r:id="rId12"/>
              </a:rPr>
              <a:t>humans</a:t>
            </a:r>
            <a:r>
              <a:rPr lang="en-US" sz="1800" b="0" dirty="0">
                <a:solidFill>
                  <a:srgbClr val="222222"/>
                </a:solidFill>
                <a:latin typeface="HelveticaNeue"/>
                <a:hlinkClick r:id="rId12"/>
              </a:rPr>
              <a:t>, but once an X chromosome is inactivated it will remain inactive throughout the lifetime of the cell and its descendants in the organism</a:t>
            </a: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091D201-C837-40EB-A686-C0FBBB54E511}"/>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383B033-4E89-43F3-8493-8B07A4FFB232}" type="slidenum">
              <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59394" name="Rectangle 2">
            <a:extLst>
              <a:ext uri="{FF2B5EF4-FFF2-40B4-BE49-F238E27FC236}">
                <a16:creationId xmlns:a16="http://schemas.microsoft.com/office/drawing/2014/main" id="{6F4B031F-D01C-442C-8D60-631CAA5C6815}"/>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01ABDB5F-F754-4F9D-908D-38BF03605EAC}"/>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B4962AC2-71FB-4FB8-8F0F-CFF3F00E3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FFFF00"/>
                </a:solidFill>
                <a:latin typeface="Times" panose="02020603050405020304" pitchFamily="18" charset="0"/>
              </a:defRPr>
            </a:lvl1pPr>
            <a:lvl2pPr marL="742950" indent="-285750">
              <a:defRPr sz="2400">
                <a:solidFill>
                  <a:srgbClr val="FFFF00"/>
                </a:solidFill>
                <a:latin typeface="Times" panose="02020603050405020304" pitchFamily="18" charset="0"/>
              </a:defRPr>
            </a:lvl2pPr>
            <a:lvl3pPr marL="1143000" indent="-228600">
              <a:defRPr sz="2400">
                <a:solidFill>
                  <a:srgbClr val="FFFF00"/>
                </a:solidFill>
                <a:latin typeface="Times" panose="02020603050405020304" pitchFamily="18" charset="0"/>
              </a:defRPr>
            </a:lvl3pPr>
            <a:lvl4pPr marL="1600200" indent="-228600">
              <a:defRPr sz="2400">
                <a:solidFill>
                  <a:srgbClr val="FFFF00"/>
                </a:solidFill>
                <a:latin typeface="Times" panose="02020603050405020304" pitchFamily="18" charset="0"/>
              </a:defRPr>
            </a:lvl4pPr>
            <a:lvl5pPr marL="2057400" indent="-228600">
              <a:defRPr sz="2400">
                <a:solidFill>
                  <a:srgbClr val="FFFF00"/>
                </a:solidFill>
                <a:latin typeface="Times" panose="02020603050405020304" pitchFamily="18" charset="0"/>
              </a:defRPr>
            </a:lvl5pPr>
            <a:lvl6pPr marL="2514600" indent="-228600" eaLnBrk="0" fontAlgn="base" hangingPunct="0">
              <a:spcBef>
                <a:spcPct val="0"/>
              </a:spcBef>
              <a:spcAft>
                <a:spcPct val="0"/>
              </a:spcAft>
              <a:defRPr sz="2400">
                <a:solidFill>
                  <a:srgbClr val="FFFF00"/>
                </a:solidFill>
                <a:latin typeface="Times" panose="02020603050405020304" pitchFamily="18" charset="0"/>
              </a:defRPr>
            </a:lvl6pPr>
            <a:lvl7pPr marL="2971800" indent="-228600" eaLnBrk="0" fontAlgn="base" hangingPunct="0">
              <a:spcBef>
                <a:spcPct val="0"/>
              </a:spcBef>
              <a:spcAft>
                <a:spcPct val="0"/>
              </a:spcAft>
              <a:defRPr sz="2400">
                <a:solidFill>
                  <a:srgbClr val="FFFF00"/>
                </a:solidFill>
                <a:latin typeface="Times" panose="02020603050405020304" pitchFamily="18" charset="0"/>
              </a:defRPr>
            </a:lvl7pPr>
            <a:lvl8pPr marL="3429000" indent="-228600" eaLnBrk="0" fontAlgn="base" hangingPunct="0">
              <a:spcBef>
                <a:spcPct val="0"/>
              </a:spcBef>
              <a:spcAft>
                <a:spcPct val="0"/>
              </a:spcAft>
              <a:defRPr sz="2400">
                <a:solidFill>
                  <a:srgbClr val="FFFF00"/>
                </a:solidFill>
                <a:latin typeface="Times" panose="02020603050405020304" pitchFamily="18" charset="0"/>
              </a:defRPr>
            </a:lvl8pPr>
            <a:lvl9pPr marL="3886200" indent="-228600" eaLnBrk="0" fontAlgn="base" hangingPunct="0">
              <a:spcBef>
                <a:spcPct val="0"/>
              </a:spcBef>
              <a:spcAft>
                <a:spcPct val="0"/>
              </a:spcAft>
              <a:defRPr sz="2400">
                <a:solidFill>
                  <a:srgbClr val="FFFF00"/>
                </a:solidFill>
                <a:latin typeface="Times" panose="02020603050405020304" pitchFamily="18" charset="0"/>
              </a:defRPr>
            </a:lvl9pPr>
          </a:lstStyle>
          <a:p>
            <a:fld id="{371695CE-4C55-4C45-AF5F-FF7177B1110B}" type="slidenum">
              <a:rPr lang="sk-SK" altLang="sk-SK" sz="1200" smtClean="0">
                <a:solidFill>
                  <a:schemeClr val="tx1"/>
                </a:solidFill>
              </a:rPr>
              <a:pPr/>
              <a:t>14</a:t>
            </a:fld>
            <a:endParaRPr lang="sk-SK" altLang="sk-SK" sz="1200">
              <a:solidFill>
                <a:schemeClr val="tx1"/>
              </a:solidFill>
            </a:endParaRPr>
          </a:p>
        </p:txBody>
      </p:sp>
      <p:sp>
        <p:nvSpPr>
          <p:cNvPr id="32771" name="Diakép helye 1">
            <a:extLst>
              <a:ext uri="{FF2B5EF4-FFF2-40B4-BE49-F238E27FC236}">
                <a16:creationId xmlns:a16="http://schemas.microsoft.com/office/drawing/2014/main" id="{EEABBFD5-A0E6-40FA-8743-54B4E0CE80BF}"/>
              </a:ext>
            </a:extLst>
          </p:cNvPr>
          <p:cNvSpPr>
            <a:spLocks noGrp="1" noRot="1" noChangeAspect="1" noTextEdit="1"/>
          </p:cNvSpPr>
          <p:nvPr>
            <p:ph type="sldImg"/>
          </p:nvPr>
        </p:nvSpPr>
        <p:spPr>
          <a:ln/>
        </p:spPr>
      </p:sp>
      <p:sp>
        <p:nvSpPr>
          <p:cNvPr id="32772" name="Jegyzetek helye 2">
            <a:extLst>
              <a:ext uri="{FF2B5EF4-FFF2-40B4-BE49-F238E27FC236}">
                <a16:creationId xmlns:a16="http://schemas.microsoft.com/office/drawing/2014/main" id="{DD1511A9-1919-4877-8811-50E9B9EEDAB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hu-HU" altLang="sk-SK">
              <a:latin typeface="Times" panose="02020603050405020304" pitchFamily="18" charset="0"/>
            </a:endParaRPr>
          </a:p>
        </p:txBody>
      </p:sp>
      <p:sp>
        <p:nvSpPr>
          <p:cNvPr id="32773" name="Dia számának helye 3">
            <a:extLst>
              <a:ext uri="{FF2B5EF4-FFF2-40B4-BE49-F238E27FC236}">
                <a16:creationId xmlns:a16="http://schemas.microsoft.com/office/drawing/2014/main" id="{76F14844-06C8-43C9-AF31-21961E020FA7}"/>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rgbClr val="FFFF00"/>
                </a:solidFill>
                <a:latin typeface="Times" panose="02020603050405020304" pitchFamily="18" charset="0"/>
              </a:defRPr>
            </a:lvl1pPr>
            <a:lvl2pPr marL="742950" indent="-285750">
              <a:defRPr sz="2400">
                <a:solidFill>
                  <a:srgbClr val="FFFF00"/>
                </a:solidFill>
                <a:latin typeface="Times" panose="02020603050405020304" pitchFamily="18" charset="0"/>
              </a:defRPr>
            </a:lvl2pPr>
            <a:lvl3pPr marL="1143000" indent="-228600">
              <a:defRPr sz="2400">
                <a:solidFill>
                  <a:srgbClr val="FFFF00"/>
                </a:solidFill>
                <a:latin typeface="Times" panose="02020603050405020304" pitchFamily="18" charset="0"/>
              </a:defRPr>
            </a:lvl3pPr>
            <a:lvl4pPr marL="1600200" indent="-228600">
              <a:defRPr sz="2400">
                <a:solidFill>
                  <a:srgbClr val="FFFF00"/>
                </a:solidFill>
                <a:latin typeface="Times" panose="02020603050405020304" pitchFamily="18" charset="0"/>
              </a:defRPr>
            </a:lvl4pPr>
            <a:lvl5pPr marL="2057400" indent="-228600">
              <a:defRPr sz="2400">
                <a:solidFill>
                  <a:srgbClr val="FFFF00"/>
                </a:solidFill>
                <a:latin typeface="Times" panose="02020603050405020304" pitchFamily="18" charset="0"/>
              </a:defRPr>
            </a:lvl5pPr>
            <a:lvl6pPr marL="2514600" indent="-228600" eaLnBrk="0" fontAlgn="base" hangingPunct="0">
              <a:spcBef>
                <a:spcPct val="0"/>
              </a:spcBef>
              <a:spcAft>
                <a:spcPct val="0"/>
              </a:spcAft>
              <a:defRPr sz="2400">
                <a:solidFill>
                  <a:srgbClr val="FFFF00"/>
                </a:solidFill>
                <a:latin typeface="Times" panose="02020603050405020304" pitchFamily="18" charset="0"/>
              </a:defRPr>
            </a:lvl6pPr>
            <a:lvl7pPr marL="2971800" indent="-228600" eaLnBrk="0" fontAlgn="base" hangingPunct="0">
              <a:spcBef>
                <a:spcPct val="0"/>
              </a:spcBef>
              <a:spcAft>
                <a:spcPct val="0"/>
              </a:spcAft>
              <a:defRPr sz="2400">
                <a:solidFill>
                  <a:srgbClr val="FFFF00"/>
                </a:solidFill>
                <a:latin typeface="Times" panose="02020603050405020304" pitchFamily="18" charset="0"/>
              </a:defRPr>
            </a:lvl7pPr>
            <a:lvl8pPr marL="3429000" indent="-228600" eaLnBrk="0" fontAlgn="base" hangingPunct="0">
              <a:spcBef>
                <a:spcPct val="0"/>
              </a:spcBef>
              <a:spcAft>
                <a:spcPct val="0"/>
              </a:spcAft>
              <a:defRPr sz="2400">
                <a:solidFill>
                  <a:srgbClr val="FFFF00"/>
                </a:solidFill>
                <a:latin typeface="Times" panose="02020603050405020304" pitchFamily="18" charset="0"/>
              </a:defRPr>
            </a:lvl8pPr>
            <a:lvl9pPr marL="3886200" indent="-228600" eaLnBrk="0" fontAlgn="base" hangingPunct="0">
              <a:spcBef>
                <a:spcPct val="0"/>
              </a:spcBef>
              <a:spcAft>
                <a:spcPct val="0"/>
              </a:spcAft>
              <a:defRPr sz="2400">
                <a:solidFill>
                  <a:srgbClr val="FFFF00"/>
                </a:solidFill>
                <a:latin typeface="Times" panose="02020603050405020304" pitchFamily="18" charset="0"/>
              </a:defRPr>
            </a:lvl9pPr>
          </a:lstStyle>
          <a:p>
            <a:pPr algn="r" eaLnBrk="1" hangingPunct="1"/>
            <a:fld id="{F5BD0A16-DD98-4E02-BE8E-60170B697502}" type="slidenum">
              <a:rPr lang="en-US" altLang="sk-SK" sz="1200">
                <a:solidFill>
                  <a:schemeClr val="tx1"/>
                </a:solidFill>
                <a:latin typeface="Calibri" panose="020F0502020204030204" pitchFamily="34" charset="0"/>
              </a:rPr>
              <a:pPr algn="r" eaLnBrk="1" hangingPunct="1"/>
              <a:t>14</a:t>
            </a:fld>
            <a:endParaRPr lang="en-US" altLang="sk-SK" sz="1200">
              <a:solidFill>
                <a:schemeClr val="tx1"/>
              </a:solidFill>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suitable for</a:t>
            </a:r>
            <a:r>
              <a:rPr lang="en-IN" dirty="0"/>
              <a:t> </a:t>
            </a:r>
            <a:r>
              <a:rPr lang="en-US" dirty="0"/>
              <a:t>analysis of methylation data, as it cannot differentiate between</a:t>
            </a:r>
            <a:r>
              <a:rPr lang="en-IN" dirty="0"/>
              <a:t> one gene in a set with many highly differentially methylated CpG sites or many genes in the same set with one highly differentially methylated CpG site each.</a:t>
            </a:r>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17</a:t>
            </a:fld>
            <a:endParaRPr lang="en-US"/>
          </a:p>
        </p:txBody>
      </p:sp>
    </p:spTree>
    <p:extLst>
      <p:ext uri="{BB962C8B-B14F-4D97-AF65-F5344CB8AC3E}">
        <p14:creationId xmlns:p14="http://schemas.microsoft.com/office/powerpoint/2010/main" val="4006101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the lung cancer dataset, the number of GO BP categories</a:t>
            </a:r>
            <a:r>
              <a:rPr lang="en-IN" sz="1200" dirty="0"/>
              <a:t>  </a:t>
            </a:r>
            <a:r>
              <a:rPr lang="en-US" sz="1200" dirty="0"/>
              <a:t>that were significantly enriched (FDR</a:t>
            </a:r>
            <a:r>
              <a:rPr lang="en-IN" sz="1200" dirty="0"/>
              <a:t>&lt;</a:t>
            </a:r>
            <a:r>
              <a:rPr lang="en-US" sz="1200" dirty="0"/>
              <a:t>05) after correction</a:t>
            </a:r>
            <a:r>
              <a:rPr lang="en-IN" sz="1200" dirty="0"/>
              <a:t> </a:t>
            </a:r>
            <a:r>
              <a:rPr lang="en-US" sz="1200" dirty="0"/>
              <a:t>was much smaller than previously (9, compared with 72). After</a:t>
            </a:r>
            <a:r>
              <a:rPr lang="en-IN" sz="1200" dirty="0"/>
              <a:t> </a:t>
            </a:r>
            <a:r>
              <a:rPr lang="en-US" sz="1200" dirty="0"/>
              <a:t>correction (Table 3), ‘Embryonic organ morphogenesis’ was the</a:t>
            </a:r>
            <a:r>
              <a:rPr lang="en-IN" sz="1200" dirty="0"/>
              <a:t> </a:t>
            </a:r>
            <a:r>
              <a:rPr lang="en-US" sz="1200" dirty="0"/>
              <a:t>most significant category (P ¼ 4.9104</a:t>
            </a:r>
            <a:r>
              <a:rPr lang="en-IN" sz="1200" dirty="0"/>
              <a:t>, </a:t>
            </a:r>
            <a:r>
              <a:rPr lang="en-US" sz="1200" dirty="0"/>
              <a:t>compared with</a:t>
            </a:r>
            <a:r>
              <a:rPr lang="en-IN" sz="1200" dirty="0"/>
              <a:t> </a:t>
            </a:r>
            <a:r>
              <a:rPr lang="en-US" sz="1200" dirty="0"/>
              <a:t>P ¼ 8.11017, before correction). The expected number of</a:t>
            </a:r>
            <a:r>
              <a:rPr lang="en-IN" sz="1200" dirty="0"/>
              <a:t> </a:t>
            </a:r>
            <a:r>
              <a:rPr lang="en-US" sz="1200" dirty="0" err="1"/>
              <a:t>hypermethylated</a:t>
            </a:r>
            <a:r>
              <a:rPr lang="en-US" sz="1200" dirty="0"/>
              <a:t> genes for ‘Embryonic organ morphogenesis’</a:t>
            </a:r>
            <a:r>
              <a:rPr lang="en-IN" sz="1200" dirty="0"/>
              <a:t> </a:t>
            </a:r>
            <a:r>
              <a:rPr lang="en-US" sz="1200" dirty="0"/>
              <a:t>rose from 1.9 to 3.4, but this is still considerably fewer than</a:t>
            </a:r>
            <a:r>
              <a:rPr lang="en-IN" sz="1200" dirty="0"/>
              <a:t> </a:t>
            </a:r>
            <a:r>
              <a:rPr lang="en-US" sz="1200" dirty="0"/>
              <a:t>the observed number of </a:t>
            </a:r>
            <a:r>
              <a:rPr lang="en-US" sz="1200" dirty="0" err="1"/>
              <a:t>hypermethylated</a:t>
            </a:r>
            <a:r>
              <a:rPr lang="en-US" sz="1200" dirty="0"/>
              <a:t> genes for this category,</a:t>
            </a:r>
            <a:r>
              <a:rPr lang="en-IN" sz="1200" dirty="0"/>
              <a:t> </a:t>
            </a:r>
            <a:r>
              <a:rPr lang="en-US" sz="1200" dirty="0"/>
              <a:t>which is 15. This suggests that the reported </a:t>
            </a:r>
            <a:r>
              <a:rPr lang="en-US" sz="1200" dirty="0" err="1"/>
              <a:t>hypermethylation</a:t>
            </a:r>
            <a:r>
              <a:rPr lang="en-US" sz="1200" dirty="0"/>
              <a:t> of</a:t>
            </a:r>
            <a:r>
              <a:rPr lang="en-IN" sz="1200" dirty="0"/>
              <a:t> </a:t>
            </a:r>
            <a:r>
              <a:rPr lang="en-US" sz="1200" dirty="0"/>
              <a:t>developmental associated genes in this lung cancer dataset is not</a:t>
            </a:r>
            <a:r>
              <a:rPr lang="en-IN" sz="1200" dirty="0"/>
              <a:t> </a:t>
            </a:r>
            <a:r>
              <a:rPr lang="en-US" sz="1200" dirty="0"/>
              <a:t>an artifact of the higher numbers of associated probes. However,</a:t>
            </a:r>
            <a:r>
              <a:rPr lang="en-IN" sz="1200" dirty="0"/>
              <a:t> </a:t>
            </a:r>
            <a:r>
              <a:rPr lang="en-US" sz="1200" dirty="0"/>
              <a:t>several of the gene sets identified in the original analysis are no</a:t>
            </a:r>
            <a:r>
              <a:rPr lang="en-IN" sz="1200" dirty="0"/>
              <a:t> </a:t>
            </a:r>
            <a:r>
              <a:rPr lang="en-US" sz="1200" dirty="0"/>
              <a:t>longer significant.</a:t>
            </a:r>
            <a:endParaRPr lang="en-US" dirty="0"/>
          </a:p>
        </p:txBody>
      </p:sp>
      <p:sp>
        <p:nvSpPr>
          <p:cNvPr id="4" name="Slide Number Placeholder 3"/>
          <p:cNvSpPr>
            <a:spLocks noGrp="1"/>
          </p:cNvSpPr>
          <p:nvPr>
            <p:ph type="sldNum" sz="quarter" idx="5"/>
          </p:nvPr>
        </p:nvSpPr>
        <p:spPr/>
        <p:txBody>
          <a:bodyPr/>
          <a:lstStyle/>
          <a:p>
            <a:fld id="{DBFB6A2A-A299-47C8-B8F0-B66FDF76BC25}" type="slidenum">
              <a:rPr lang="en-US" smtClean="0"/>
              <a:t>22</a:t>
            </a:fld>
            <a:endParaRPr lang="en-US"/>
          </a:p>
        </p:txBody>
      </p:sp>
    </p:spTree>
    <p:extLst>
      <p:ext uri="{BB962C8B-B14F-4D97-AF65-F5344CB8AC3E}">
        <p14:creationId xmlns:p14="http://schemas.microsoft.com/office/powerpoint/2010/main" val="8723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82348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Edit Master text styles
Second level
Third level
Fourth level
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7403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Edit Master text styles
Second level
Third level
Fourth level
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910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Edit Master text styles
Second level
Third level
Fourth level
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497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Edit Master text styles
Second level
Third level
Fourth level
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4039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Edit Master text styles
Second level
Third level
Fourth level
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Edit Master text styles
Second level
Third level
Fourth level
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595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
Second level
Third level
Fourth level
Fifth level</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en-GB"/>
              <a:t>Edit Master text styles
Second level
Third level
Fourth level
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Edit Master text styles
Second level
Third level
Fourth level
Fifth level</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en-GB"/>
              <a:t>Edit Master text styles
Second level
Third level
Fourth level
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263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486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89110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Edit Master text styles
Second level
Third level
Fourth level
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Edit Master text styles
Second level
Third level
Fourth level
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2780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Edit Master text styles
Second level
Third level
Fourth level
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032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Edit Master text styles
Second level
Third level
Fourth level
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5615164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dx.doi.org/10.12688/f1000research.8839.3"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whatisepigenetics.com/chromatin-remodeling/" TargetMode="External"/><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31E9-B9CC-468B-BF56-61D9D5519BAC}"/>
              </a:ext>
            </a:extLst>
          </p:cNvPr>
          <p:cNvSpPr>
            <a:spLocks noGrp="1"/>
          </p:cNvSpPr>
          <p:nvPr>
            <p:ph type="ctrTitle"/>
          </p:nvPr>
        </p:nvSpPr>
        <p:spPr/>
        <p:txBody>
          <a:bodyPr>
            <a:normAutofit fontScale="90000"/>
          </a:bodyPr>
          <a:lstStyle/>
          <a:p>
            <a:r>
              <a:rPr lang="en-IN" dirty="0">
                <a:solidFill>
                  <a:schemeClr val="bg1">
                    <a:lumMod val="10000"/>
                  </a:schemeClr>
                </a:solidFill>
              </a:rPr>
              <a:t>DNA Methylation and GSA approach on Methylated data</a:t>
            </a:r>
            <a:endParaRPr lang="en-US" dirty="0">
              <a:solidFill>
                <a:schemeClr val="bg1">
                  <a:lumMod val="10000"/>
                </a:schemeClr>
              </a:solidFill>
            </a:endParaRPr>
          </a:p>
        </p:txBody>
      </p:sp>
      <p:sp>
        <p:nvSpPr>
          <p:cNvPr id="3" name="Subtitle 2">
            <a:extLst>
              <a:ext uri="{FF2B5EF4-FFF2-40B4-BE49-F238E27FC236}">
                <a16:creationId xmlns:a16="http://schemas.microsoft.com/office/drawing/2014/main" id="{C548BCE7-B789-403B-B1B0-54A6F3144E6F}"/>
              </a:ext>
            </a:extLst>
          </p:cNvPr>
          <p:cNvSpPr>
            <a:spLocks noGrp="1"/>
          </p:cNvSpPr>
          <p:nvPr>
            <p:ph type="subTitle" idx="1"/>
          </p:nvPr>
        </p:nvSpPr>
        <p:spPr>
          <a:xfrm>
            <a:off x="332618" y="4047094"/>
            <a:ext cx="10931072" cy="1979358"/>
          </a:xfrm>
        </p:spPr>
        <p:txBody>
          <a:bodyPr/>
          <a:lstStyle/>
          <a:p>
            <a:r>
              <a:rPr lang="en-IN" dirty="0">
                <a:solidFill>
                  <a:schemeClr val="accent3">
                    <a:lumMod val="50000"/>
                  </a:schemeClr>
                </a:solidFill>
              </a:rPr>
              <a:t>Rajni Jauhari</a:t>
            </a:r>
          </a:p>
          <a:p>
            <a:r>
              <a:rPr lang="en-IN" dirty="0">
                <a:solidFill>
                  <a:schemeClr val="accent3">
                    <a:lumMod val="50000"/>
                  </a:schemeClr>
                </a:solidFill>
              </a:rPr>
              <a:t>A2-212</a:t>
            </a:r>
          </a:p>
          <a:p>
            <a:r>
              <a:rPr lang="en-IN" dirty="0">
                <a:solidFill>
                  <a:schemeClr val="accent3">
                    <a:lumMod val="50000"/>
                  </a:schemeClr>
                </a:solidFill>
              </a:rPr>
              <a:t>Mora Lab</a:t>
            </a:r>
            <a:endParaRPr lang="en-US" dirty="0">
              <a:solidFill>
                <a:schemeClr val="accent3">
                  <a:lumMod val="50000"/>
                </a:schemeClr>
              </a:solidFill>
            </a:endParaRPr>
          </a:p>
        </p:txBody>
      </p:sp>
    </p:spTree>
    <p:extLst>
      <p:ext uri="{BB962C8B-B14F-4D97-AF65-F5344CB8AC3E}">
        <p14:creationId xmlns:p14="http://schemas.microsoft.com/office/powerpoint/2010/main" val="350804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E31B1A7-A566-486F-85DB-6DB34F7ADF01}"/>
              </a:ext>
            </a:extLst>
          </p:cNvPr>
          <p:cNvSpPr>
            <a:spLocks noGrp="1"/>
          </p:cNvSpPr>
          <p:nvPr>
            <p:ph type="sldNum" sz="quarter" idx="12"/>
          </p:nvPr>
        </p:nvSpPr>
        <p:spPr>
          <a:xfrm>
            <a:off x="9347200" y="6248400"/>
            <a:ext cx="2844800" cy="476250"/>
          </a:xfrm>
        </p:spPr>
        <p:txBody>
          <a:bodyPr/>
          <a:lstStyle/>
          <a:p>
            <a:pPr fontAlgn="base">
              <a:spcBef>
                <a:spcPct val="0"/>
              </a:spcBef>
              <a:spcAft>
                <a:spcPct val="0"/>
              </a:spcAft>
            </a:pPr>
            <a:fld id="{C99D634A-A9FB-4E71-9ED5-AEF5727ADC44}" type="slidenum">
              <a:rPr lang="en-US" altLang="zh-TW">
                <a:solidFill>
                  <a:srgbClr val="FFFFFF"/>
                </a:solidFill>
                <a:ea typeface="新細明體" panose="02020500000000000000" pitchFamily="18" charset="-120"/>
              </a:rPr>
              <a:pPr fontAlgn="base">
                <a:spcBef>
                  <a:spcPct val="0"/>
                </a:spcBef>
                <a:spcAft>
                  <a:spcPct val="0"/>
                </a:spcAft>
              </a:pPr>
              <a:t>10</a:t>
            </a:fld>
            <a:endParaRPr lang="en-US" altLang="zh-TW">
              <a:solidFill>
                <a:srgbClr val="FFFFFF"/>
              </a:solidFill>
              <a:ea typeface="新細明體" panose="02020500000000000000" pitchFamily="18" charset="-120"/>
            </a:endParaRPr>
          </a:p>
        </p:txBody>
      </p:sp>
      <p:sp>
        <p:nvSpPr>
          <p:cNvPr id="167942" name="Rectangle 6">
            <a:extLst>
              <a:ext uri="{FF2B5EF4-FFF2-40B4-BE49-F238E27FC236}">
                <a16:creationId xmlns:a16="http://schemas.microsoft.com/office/drawing/2014/main" id="{FE171A8F-4B71-4769-8773-0BED4A28C0A7}"/>
              </a:ext>
            </a:extLst>
          </p:cNvPr>
          <p:cNvSpPr>
            <a:spLocks noChangeArrowheads="1"/>
          </p:cNvSpPr>
          <p:nvPr/>
        </p:nvSpPr>
        <p:spPr bwMode="auto">
          <a:xfrm>
            <a:off x="1919289" y="6308726"/>
            <a:ext cx="3254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kumimoji="1" lang="da-DK" altLang="zh-TW">
                <a:solidFill>
                  <a:srgbClr val="FFFFFF"/>
                </a:solidFill>
                <a:latin typeface="Garamond" panose="02020404030301010803" pitchFamily="18" charset="0"/>
                <a:ea typeface="新細明體" panose="02020500000000000000" pitchFamily="18" charset="-120"/>
              </a:rPr>
              <a:t>Baylin et al. 2001; Jones et al. 2002</a:t>
            </a:r>
            <a:endParaRPr kumimoji="1" lang="en-US" altLang="zh-TW">
              <a:solidFill>
                <a:srgbClr val="FFFFFF"/>
              </a:solidFill>
              <a:latin typeface="Garamond" panose="02020404030301010803" pitchFamily="18" charset="0"/>
              <a:ea typeface="新細明體" panose="02020500000000000000" pitchFamily="18" charset="-120"/>
            </a:endParaRPr>
          </a:p>
        </p:txBody>
      </p:sp>
      <p:sp>
        <p:nvSpPr>
          <p:cNvPr id="2" name="Rectangle 6">
            <a:extLst>
              <a:ext uri="{FF2B5EF4-FFF2-40B4-BE49-F238E27FC236}">
                <a16:creationId xmlns:a16="http://schemas.microsoft.com/office/drawing/2014/main" id="{2150E189-F9FD-2D48-9E74-1E9298B3D51B}"/>
              </a:ext>
            </a:extLst>
          </p:cNvPr>
          <p:cNvSpPr>
            <a:spLocks noChangeArrowheads="1"/>
          </p:cNvSpPr>
          <p:nvPr/>
        </p:nvSpPr>
        <p:spPr bwMode="auto">
          <a:xfrm>
            <a:off x="395288" y="6308725"/>
            <a:ext cx="40030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a-DK" altLang="zh-TW" sz="2100" i="1" dirty="0"/>
              <a:t>Baylin et al. 2001; Jones et al. 2002</a:t>
            </a:r>
            <a:endParaRPr lang="en-US" altLang="zh-TW" sz="2100" i="1" dirty="0"/>
          </a:p>
        </p:txBody>
      </p:sp>
      <p:pic>
        <p:nvPicPr>
          <p:cNvPr id="3" name="Picture 4">
            <a:extLst>
              <a:ext uri="{FF2B5EF4-FFF2-40B4-BE49-F238E27FC236}">
                <a16:creationId xmlns:a16="http://schemas.microsoft.com/office/drawing/2014/main" id="{CA6749C5-F5F3-3942-B5D3-EDEF08350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716" y="182561"/>
            <a:ext cx="10807927" cy="590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6618628"/>
      </p:ext>
    </p:extLst>
  </p:cSld>
  <p:clrMapOvr>
    <a:masterClrMapping/>
  </p:clrMapOvr>
  <p:transition advTm="68563"/>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64766E8-5119-466B-9437-9134F5F23C99}"/>
              </a:ext>
            </a:extLst>
          </p:cNvPr>
          <p:cNvSpPr>
            <a:spLocks noGrp="1" noRot="1" noChangeArrowheads="1"/>
          </p:cNvSpPr>
          <p:nvPr>
            <p:ph type="title"/>
          </p:nvPr>
        </p:nvSpPr>
        <p:spPr>
          <a:xfrm>
            <a:off x="1992313" y="260350"/>
            <a:ext cx="8229600" cy="1266674"/>
          </a:xfrm>
        </p:spPr>
        <p:txBody>
          <a:bodyPr/>
          <a:lstStyle/>
          <a:p>
            <a:r>
              <a:rPr lang="en-US" altLang="en-US" b="1">
                <a:solidFill>
                  <a:schemeClr val="accent2">
                    <a:lumMod val="50000"/>
                  </a:schemeClr>
                </a:solidFill>
              </a:rPr>
              <a:t>Function of DNA Methylation</a:t>
            </a:r>
          </a:p>
        </p:txBody>
      </p:sp>
      <p:sp>
        <p:nvSpPr>
          <p:cNvPr id="34819" name="Rectangle 3">
            <a:extLst>
              <a:ext uri="{FF2B5EF4-FFF2-40B4-BE49-F238E27FC236}">
                <a16:creationId xmlns:a16="http://schemas.microsoft.com/office/drawing/2014/main" id="{1B4BDB1C-3F04-4BB8-9AB1-86F78C96334E}"/>
              </a:ext>
            </a:extLst>
          </p:cNvPr>
          <p:cNvSpPr>
            <a:spLocks noGrp="1" noChangeArrowheads="1"/>
          </p:cNvSpPr>
          <p:nvPr>
            <p:ph idx="1"/>
          </p:nvPr>
        </p:nvSpPr>
        <p:spPr>
          <a:xfrm>
            <a:off x="70454" y="1527024"/>
            <a:ext cx="12121545" cy="5330976"/>
          </a:xfrm>
        </p:spPr>
        <p:txBody>
          <a:bodyPr>
            <a:normAutofit/>
          </a:bodyPr>
          <a:lstStyle/>
          <a:p>
            <a:pPr>
              <a:lnSpc>
                <a:spcPct val="80000"/>
              </a:lnSpc>
            </a:pPr>
            <a:endParaRPr lang="en-US" altLang="zh-TW" sz="2200" dirty="0">
              <a:latin typeface="Times New Roman" panose="02020603050405020304" pitchFamily="18" charset="0"/>
              <a:cs typeface="Times New Roman" panose="02020603050405020304" pitchFamily="18" charset="0"/>
            </a:endParaRPr>
          </a:p>
          <a:p>
            <a:pPr>
              <a:lnSpc>
                <a:spcPct val="80000"/>
              </a:lnSpc>
            </a:pPr>
            <a:endParaRPr lang="en-US" altLang="zh-TW" sz="2200" dirty="0">
              <a:latin typeface="Times New Roman" panose="02020603050405020304" pitchFamily="18" charset="0"/>
              <a:cs typeface="Times New Roman" panose="02020603050405020304" pitchFamily="18" charset="0"/>
            </a:endParaRPr>
          </a:p>
          <a:p>
            <a:pPr>
              <a:lnSpc>
                <a:spcPct val="80000"/>
              </a:lnSpc>
            </a:pPr>
            <a:r>
              <a:rPr lang="en-US" altLang="zh-TW" sz="2200" dirty="0">
                <a:latin typeface="Times New Roman" panose="02020603050405020304" pitchFamily="18" charset="0"/>
                <a:cs typeface="Times New Roman" panose="02020603050405020304" pitchFamily="18" charset="0"/>
              </a:rPr>
              <a:t>DNA methylation is important in:</a:t>
            </a:r>
          </a:p>
          <a:p>
            <a:pPr lvl="1">
              <a:lnSpc>
                <a:spcPct val="80000"/>
              </a:lnSpc>
            </a:pPr>
            <a:r>
              <a:rPr lang="en-US" altLang="zh-TW" sz="2200" dirty="0">
                <a:latin typeface="Times New Roman" panose="02020603050405020304" pitchFamily="18" charset="0"/>
                <a:cs typeface="Times New Roman" panose="02020603050405020304" pitchFamily="18" charset="0"/>
              </a:rPr>
              <a:t>Transcriptional gene silencing</a:t>
            </a:r>
          </a:p>
          <a:p>
            <a:pPr lvl="1">
              <a:lnSpc>
                <a:spcPct val="80000"/>
              </a:lnSpc>
            </a:pPr>
            <a:r>
              <a:rPr lang="en-US" altLang="zh-TW" sz="2200" dirty="0">
                <a:latin typeface="Times New Roman" panose="02020603050405020304" pitchFamily="18" charset="0"/>
                <a:cs typeface="Times New Roman" panose="02020603050405020304" pitchFamily="18" charset="0"/>
              </a:rPr>
              <a:t>Maintain genome stability</a:t>
            </a:r>
            <a:endParaRPr lang="en-US" altLang="zh-TW" sz="2600" dirty="0">
              <a:latin typeface="Times New Roman" panose="02020603050405020304" pitchFamily="18" charset="0"/>
              <a:cs typeface="Times New Roman" panose="02020603050405020304" pitchFamily="18" charset="0"/>
            </a:endParaRPr>
          </a:p>
          <a:p>
            <a:pPr lvl="1">
              <a:lnSpc>
                <a:spcPct val="80000"/>
              </a:lnSpc>
            </a:pPr>
            <a:r>
              <a:rPr lang="en-US" altLang="zh-TW" sz="2200" dirty="0">
                <a:latin typeface="Times New Roman" panose="02020603050405020304" pitchFamily="18" charset="0"/>
                <a:cs typeface="Times New Roman" panose="02020603050405020304" pitchFamily="18" charset="0"/>
              </a:rPr>
              <a:t>Genomic imprinting</a:t>
            </a:r>
          </a:p>
          <a:p>
            <a:pPr lvl="1">
              <a:lnSpc>
                <a:spcPct val="80000"/>
              </a:lnSpc>
            </a:pPr>
            <a:r>
              <a:rPr lang="en-US" altLang="zh-TW" sz="2200" dirty="0">
                <a:latin typeface="Times New Roman" panose="02020603050405020304" pitchFamily="18" charset="0"/>
                <a:cs typeface="Times New Roman" panose="02020603050405020304" pitchFamily="18" charset="0"/>
              </a:rPr>
              <a:t>X chromosome inactivation (females)</a:t>
            </a:r>
          </a:p>
          <a:p>
            <a:pPr lvl="1">
              <a:lnSpc>
                <a:spcPct val="80000"/>
              </a:lnSpc>
            </a:pPr>
            <a:endParaRPr lang="en-US" altLang="en-US" sz="2200" dirty="0">
              <a:latin typeface="Times New Roman" panose="02020603050405020304" pitchFamily="18"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8DB8FF0E-1461-4CC2-A629-34AF9428ED88}"/>
              </a:ext>
            </a:extLst>
          </p:cNvPr>
          <p:cNvSpPr>
            <a:spLocks noGrp="1"/>
          </p:cNvSpPr>
          <p:nvPr>
            <p:ph type="sldNum" sz="quarter" idx="12"/>
          </p:nvPr>
        </p:nvSpPr>
        <p:spPr>
          <a:xfrm>
            <a:off x="9347200" y="6248400"/>
            <a:ext cx="2844800" cy="476250"/>
          </a:xfrm>
        </p:spPr>
        <p:txBody>
          <a:bodyPr/>
          <a:lstStyle/>
          <a:p>
            <a:pPr fontAlgn="base">
              <a:spcBef>
                <a:spcPct val="0"/>
              </a:spcBef>
              <a:spcAft>
                <a:spcPct val="0"/>
              </a:spcAft>
            </a:pPr>
            <a:fld id="{4550D31B-512D-4CA8-8DE4-DD9DFE4AA29B}" type="slidenum">
              <a:rPr lang="en-US" altLang="zh-TW">
                <a:solidFill>
                  <a:srgbClr val="FFFFFF"/>
                </a:solidFill>
                <a:ea typeface="新細明體" panose="02020500000000000000" pitchFamily="18" charset="-120"/>
              </a:rPr>
              <a:pPr fontAlgn="base">
                <a:spcBef>
                  <a:spcPct val="0"/>
                </a:spcBef>
                <a:spcAft>
                  <a:spcPct val="0"/>
                </a:spcAft>
              </a:pPr>
              <a:t>11</a:t>
            </a:fld>
            <a:endParaRPr lang="en-US" altLang="zh-TW">
              <a:solidFill>
                <a:srgbClr val="FFFFFF"/>
              </a:solidFill>
              <a:ea typeface="新細明體" panose="02020500000000000000" pitchFamily="18" charset="-120"/>
            </a:endParaRPr>
          </a:p>
        </p:txBody>
      </p:sp>
    </p:spTree>
  </p:cSld>
  <p:clrMapOvr>
    <a:masterClrMapping/>
  </p:clrMapOvr>
  <p:transition advTm="58968"/>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E9E05DA-6363-4C3E-B840-C74C8E7BBEB2}"/>
              </a:ext>
            </a:extLst>
          </p:cNvPr>
          <p:cNvSpPr>
            <a:spLocks noGrp="1" noRot="1" noChangeArrowheads="1"/>
          </p:cNvSpPr>
          <p:nvPr>
            <p:ph type="title"/>
          </p:nvPr>
        </p:nvSpPr>
        <p:spPr>
          <a:xfrm>
            <a:off x="1992313" y="115888"/>
            <a:ext cx="8229600" cy="1143000"/>
          </a:xfrm>
        </p:spPr>
        <p:txBody>
          <a:bodyPr/>
          <a:lstStyle/>
          <a:p>
            <a:r>
              <a:rPr lang="en-US" altLang="en-US" b="1">
                <a:solidFill>
                  <a:schemeClr val="accent2">
                    <a:lumMod val="50000"/>
                  </a:schemeClr>
                </a:solidFill>
              </a:rPr>
              <a:t>DNA Methylation and Cancer</a:t>
            </a:r>
          </a:p>
        </p:txBody>
      </p:sp>
      <p:sp>
        <p:nvSpPr>
          <p:cNvPr id="67587" name="Rectangle 3">
            <a:extLst>
              <a:ext uri="{FF2B5EF4-FFF2-40B4-BE49-F238E27FC236}">
                <a16:creationId xmlns:a16="http://schemas.microsoft.com/office/drawing/2014/main" id="{3FFEAC86-F96D-4F4F-81FA-81AEB4DFE59A}"/>
              </a:ext>
            </a:extLst>
          </p:cNvPr>
          <p:cNvSpPr>
            <a:spLocks noGrp="1" noChangeArrowheads="1"/>
          </p:cNvSpPr>
          <p:nvPr>
            <p:ph idx="1"/>
          </p:nvPr>
        </p:nvSpPr>
        <p:spPr>
          <a:xfrm>
            <a:off x="181430" y="1062013"/>
            <a:ext cx="5704489" cy="5186387"/>
          </a:xfrm>
        </p:spPr>
        <p:txBody>
          <a:bodyPr>
            <a:noAutofit/>
          </a:bodyPr>
          <a:lstStyle/>
          <a:p>
            <a:r>
              <a:rPr lang="en-US" altLang="zh-TW" sz="1900" b="1" dirty="0" err="1">
                <a:latin typeface="Times New Roman" panose="02020603050405020304" pitchFamily="18" charset="0"/>
                <a:cs typeface="Times New Roman" panose="02020603050405020304" pitchFamily="18" charset="0"/>
              </a:rPr>
              <a:t>Hypomethylation</a:t>
            </a:r>
            <a:r>
              <a:rPr lang="en-US" altLang="zh-TW" sz="1900" dirty="0">
                <a:latin typeface="Times New Roman" panose="02020603050405020304" pitchFamily="18" charset="0"/>
                <a:cs typeface="Times New Roman" panose="02020603050405020304" pitchFamily="18" charset="0"/>
              </a:rPr>
              <a:t> – decrease methylation levels</a:t>
            </a:r>
          </a:p>
          <a:p>
            <a:endParaRPr lang="en-US" altLang="zh-TW" sz="1900" dirty="0">
              <a:latin typeface="Times New Roman" panose="02020603050405020304" pitchFamily="18" charset="0"/>
              <a:cs typeface="Times New Roman" panose="02020603050405020304" pitchFamily="18" charset="0"/>
            </a:endParaRPr>
          </a:p>
          <a:p>
            <a:pPr lvl="1"/>
            <a:r>
              <a:rPr lang="en-US" altLang="zh-TW" sz="1900" dirty="0">
                <a:latin typeface="Times New Roman" panose="02020603050405020304" pitchFamily="18" charset="0"/>
                <a:cs typeface="Times New Roman" panose="02020603050405020304" pitchFamily="18" charset="0"/>
              </a:rPr>
              <a:t>Global </a:t>
            </a:r>
            <a:r>
              <a:rPr lang="en-US" altLang="zh-TW" sz="1900" dirty="0" err="1">
                <a:latin typeface="Times New Roman" panose="02020603050405020304" pitchFamily="18" charset="0"/>
                <a:cs typeface="Times New Roman" panose="02020603050405020304" pitchFamily="18" charset="0"/>
              </a:rPr>
              <a:t>hypomethylation</a:t>
            </a:r>
            <a:r>
              <a:rPr lang="en-US" altLang="zh-TW" sz="1900" dirty="0">
                <a:latin typeface="Times New Roman" panose="02020603050405020304" pitchFamily="18" charset="0"/>
                <a:cs typeface="Times New Roman" panose="02020603050405020304" pitchFamily="18" charset="0"/>
              </a:rPr>
              <a:t> of DNA sequences that are normally heavily methylated may result in</a:t>
            </a:r>
          </a:p>
          <a:p>
            <a:pPr lvl="2"/>
            <a:r>
              <a:rPr lang="en-US" altLang="zh-TW" sz="1900" dirty="0">
                <a:latin typeface="Times New Roman" panose="02020603050405020304" pitchFamily="18" charset="0"/>
                <a:cs typeface="Times New Roman" panose="02020603050405020304" pitchFamily="18" charset="0"/>
              </a:rPr>
              <a:t>Chromosomal instability </a:t>
            </a:r>
          </a:p>
          <a:p>
            <a:pPr lvl="2"/>
            <a:r>
              <a:rPr lang="en-US" altLang="zh-TW" sz="1900" dirty="0">
                <a:latin typeface="Times New Roman" panose="02020603050405020304" pitchFamily="18" charset="0"/>
                <a:cs typeface="Times New Roman" panose="02020603050405020304" pitchFamily="18" charset="0"/>
              </a:rPr>
              <a:t>Increased transcription from transposable elements </a:t>
            </a:r>
          </a:p>
          <a:p>
            <a:pPr lvl="2"/>
            <a:r>
              <a:rPr lang="en-US" altLang="zh-TW" sz="1900" dirty="0">
                <a:latin typeface="Times New Roman" panose="02020603050405020304" pitchFamily="18" charset="0"/>
                <a:cs typeface="Times New Roman" panose="02020603050405020304" pitchFamily="18" charset="0"/>
              </a:rPr>
              <a:t>An elevated mutation rate due to mitotic recombination</a:t>
            </a:r>
          </a:p>
          <a:p>
            <a:pPr lvl="1"/>
            <a:r>
              <a:rPr lang="en-US" altLang="zh-TW" sz="1900" dirty="0">
                <a:latin typeface="Times New Roman" panose="02020603050405020304" pitchFamily="18" charset="0"/>
                <a:cs typeface="Times New Roman" panose="02020603050405020304" pitchFamily="18" charset="0"/>
              </a:rPr>
              <a:t>Promoter region CpG islands </a:t>
            </a:r>
            <a:r>
              <a:rPr lang="en-US" altLang="zh-TW" sz="1900" dirty="0" err="1">
                <a:latin typeface="Times New Roman" panose="02020603050405020304" pitchFamily="18" charset="0"/>
                <a:cs typeface="Times New Roman" panose="02020603050405020304" pitchFamily="18" charset="0"/>
              </a:rPr>
              <a:t>demethylation</a:t>
            </a:r>
            <a:r>
              <a:rPr lang="en-US" altLang="zh-TW" sz="1900" dirty="0">
                <a:latin typeface="Times New Roman" panose="02020603050405020304" pitchFamily="18" charset="0"/>
                <a:cs typeface="Times New Roman" panose="02020603050405020304" pitchFamily="18" charset="0"/>
              </a:rPr>
              <a:t> of </a:t>
            </a:r>
            <a:r>
              <a:rPr lang="en-US" altLang="zh-TW" sz="1900" dirty="0" err="1">
                <a:latin typeface="Times New Roman" panose="02020603050405020304" pitchFamily="18" charset="0"/>
                <a:cs typeface="Times New Roman" panose="02020603050405020304" pitchFamily="18" charset="0"/>
              </a:rPr>
              <a:t>proto-oncogenes</a:t>
            </a:r>
            <a:r>
              <a:rPr lang="en-US" altLang="zh-TW" sz="1900" dirty="0">
                <a:latin typeface="Times New Roman" panose="02020603050405020304" pitchFamily="18" charset="0"/>
                <a:cs typeface="Times New Roman" panose="02020603050405020304" pitchFamily="18" charset="0"/>
              </a:rPr>
              <a:t> will activate the repressed gene expression</a:t>
            </a:r>
            <a:endParaRPr lang="en-IN" altLang="zh-TW" sz="1900" dirty="0">
              <a:latin typeface="Times New Roman" panose="02020603050405020304" pitchFamily="18" charset="0"/>
              <a:cs typeface="Times New Roman" panose="02020603050405020304" pitchFamily="18" charset="0"/>
            </a:endParaRPr>
          </a:p>
          <a:p>
            <a:r>
              <a:rPr lang="en-US" altLang="zh-TW" sz="1900" b="1" dirty="0" err="1">
                <a:latin typeface="Times New Roman" panose="02020603050405020304" pitchFamily="18" charset="0"/>
                <a:cs typeface="Times New Roman" panose="02020603050405020304" pitchFamily="18" charset="0"/>
              </a:rPr>
              <a:t>Hypermethylation</a:t>
            </a:r>
            <a:r>
              <a:rPr lang="en-US" altLang="zh-TW" sz="1900" dirty="0">
                <a:latin typeface="Times New Roman" panose="02020603050405020304" pitchFamily="18" charset="0"/>
                <a:cs typeface="Times New Roman" panose="02020603050405020304" pitchFamily="18" charset="0"/>
              </a:rPr>
              <a:t> – increase methylation levels</a:t>
            </a:r>
          </a:p>
          <a:p>
            <a:endParaRPr lang="en-US" altLang="zh-TW" sz="1900" dirty="0">
              <a:latin typeface="Times New Roman" panose="02020603050405020304" pitchFamily="18" charset="0"/>
              <a:cs typeface="Times New Roman" panose="02020603050405020304" pitchFamily="18" charset="0"/>
            </a:endParaRPr>
          </a:p>
          <a:p>
            <a:pPr lvl="1"/>
            <a:r>
              <a:rPr lang="en-US" altLang="zh-TW" sz="1900" dirty="0" err="1">
                <a:latin typeface="Times New Roman" panose="02020603050405020304" pitchFamily="18" charset="0"/>
                <a:cs typeface="Times New Roman" panose="02020603050405020304" pitchFamily="18" charset="0"/>
              </a:rPr>
              <a:t>Hypermethylation</a:t>
            </a:r>
            <a:r>
              <a:rPr lang="en-US" altLang="zh-TW" sz="1900" dirty="0">
                <a:latin typeface="Times New Roman" panose="02020603050405020304" pitchFamily="18" charset="0"/>
                <a:cs typeface="Times New Roman" panose="02020603050405020304" pitchFamily="18" charset="0"/>
              </a:rPr>
              <a:t> of the CpG island promoter can inactivate tumor-suppressor genes, affect genes involved in the cell cycle, DNA repair, and the metabolism of carcinogens, all of which are involved in the development of cancer.</a:t>
            </a:r>
          </a:p>
        </p:txBody>
      </p:sp>
      <p:sp>
        <p:nvSpPr>
          <p:cNvPr id="4" name="Slide Number Placeholder 4">
            <a:extLst>
              <a:ext uri="{FF2B5EF4-FFF2-40B4-BE49-F238E27FC236}">
                <a16:creationId xmlns:a16="http://schemas.microsoft.com/office/drawing/2014/main" id="{109CEDA3-45F8-4FAB-9860-F0FD1D1C2B05}"/>
              </a:ext>
            </a:extLst>
          </p:cNvPr>
          <p:cNvSpPr>
            <a:spLocks noGrp="1"/>
          </p:cNvSpPr>
          <p:nvPr>
            <p:ph type="sldNum" sz="quarter" idx="12"/>
          </p:nvPr>
        </p:nvSpPr>
        <p:spPr>
          <a:xfrm>
            <a:off x="9347200" y="6248400"/>
            <a:ext cx="2844800" cy="476250"/>
          </a:xfrm>
        </p:spPr>
        <p:txBody>
          <a:bodyPr/>
          <a:lstStyle/>
          <a:p>
            <a:pPr fontAlgn="base">
              <a:spcBef>
                <a:spcPct val="0"/>
              </a:spcBef>
              <a:spcAft>
                <a:spcPct val="0"/>
              </a:spcAft>
            </a:pPr>
            <a:fld id="{25412351-4CF1-4C65-B463-8B99D261F541}" type="slidenum">
              <a:rPr lang="en-US" altLang="zh-TW">
                <a:solidFill>
                  <a:srgbClr val="FFFFFF"/>
                </a:solidFill>
                <a:ea typeface="新細明體" panose="02020500000000000000" pitchFamily="18" charset="-120"/>
              </a:rPr>
              <a:pPr fontAlgn="base">
                <a:spcBef>
                  <a:spcPct val="0"/>
                </a:spcBef>
                <a:spcAft>
                  <a:spcPct val="0"/>
                </a:spcAft>
              </a:pPr>
              <a:t>12</a:t>
            </a:fld>
            <a:endParaRPr lang="en-US" altLang="zh-TW">
              <a:solidFill>
                <a:srgbClr val="FFFFFF"/>
              </a:solidFill>
              <a:ea typeface="新細明體" panose="02020500000000000000" pitchFamily="18" charset="-120"/>
            </a:endParaRPr>
          </a:p>
        </p:txBody>
      </p:sp>
      <p:pic>
        <p:nvPicPr>
          <p:cNvPr id="2" name="Picture 2">
            <a:extLst>
              <a:ext uri="{FF2B5EF4-FFF2-40B4-BE49-F238E27FC236}">
                <a16:creationId xmlns:a16="http://schemas.microsoft.com/office/drawing/2014/main" id="{0D78714F-472D-3148-8F33-5BB211DB2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081" y="846213"/>
            <a:ext cx="5704489" cy="4406647"/>
          </a:xfrm>
          <a:prstGeom prst="rect">
            <a:avLst/>
          </a:prstGeom>
        </p:spPr>
      </p:pic>
      <p:sp>
        <p:nvSpPr>
          <p:cNvPr id="8" name="TextBox 7">
            <a:extLst>
              <a:ext uri="{FF2B5EF4-FFF2-40B4-BE49-F238E27FC236}">
                <a16:creationId xmlns:a16="http://schemas.microsoft.com/office/drawing/2014/main" id="{37CE4BCC-E5F8-AE49-A882-2F4F49460D27}"/>
              </a:ext>
            </a:extLst>
          </p:cNvPr>
          <p:cNvSpPr txBox="1"/>
          <p:nvPr/>
        </p:nvSpPr>
        <p:spPr>
          <a:xfrm>
            <a:off x="5970207" y="5252860"/>
            <a:ext cx="6092976" cy="1061829"/>
          </a:xfrm>
          <a:prstGeom prst="rect">
            <a:avLst/>
          </a:prstGeom>
          <a:noFill/>
        </p:spPr>
        <p:txBody>
          <a:bodyPr wrap="square">
            <a:spAutoFit/>
          </a:bodyPr>
          <a:lstStyle/>
          <a:p>
            <a:r>
              <a:rPr lang="en-US" sz="2100" i="1" dirty="0">
                <a:solidFill>
                  <a:prstClr val="black"/>
                </a:solidFill>
              </a:rPr>
              <a:t>Pfeifer, Gerd. (2018). Defining Driver DNA Methylation Changes in Human Cancer. International Journal of Molecular Sciences. 19. 1166. 10.3390/</a:t>
            </a:r>
            <a:r>
              <a:rPr lang="en-US" sz="2100" i="1" dirty="0" err="1">
                <a:solidFill>
                  <a:prstClr val="black"/>
                </a:solidFill>
              </a:rPr>
              <a:t>ijms19041166</a:t>
            </a:r>
            <a:r>
              <a:rPr lang="en-US" sz="2100" i="1" dirty="0">
                <a:solidFill>
                  <a:prstClr val="black"/>
                </a:solidFill>
              </a:rPr>
              <a:t>. </a:t>
            </a:r>
            <a:endParaRPr lang="en-US" sz="2100" i="1" dirty="0"/>
          </a:p>
        </p:txBody>
      </p:sp>
    </p:spTree>
  </p:cSld>
  <p:clrMapOvr>
    <a:masterClrMapping/>
  </p:clrMapOvr>
  <p:transition advTm="1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64917B-66C2-4F4F-9E78-F8E7051EF5C3}"/>
              </a:ext>
            </a:extLst>
          </p:cNvPr>
          <p:cNvSpPr>
            <a:spLocks noGrp="1"/>
          </p:cNvSpPr>
          <p:nvPr>
            <p:ph type="sldNum" sz="quarter" idx="12"/>
          </p:nvPr>
        </p:nvSpPr>
        <p:spPr>
          <a:xfrm>
            <a:off x="9347200" y="6248400"/>
            <a:ext cx="2844800" cy="476250"/>
          </a:xfrm>
        </p:spPr>
        <p:txBody>
          <a:bodyPr/>
          <a:lstStyle/>
          <a:p>
            <a:pPr fontAlgn="base">
              <a:spcBef>
                <a:spcPct val="0"/>
              </a:spcBef>
              <a:spcAft>
                <a:spcPct val="0"/>
              </a:spcAft>
            </a:pPr>
            <a:fld id="{827B7F96-2136-4FB9-A619-8C1195331DCC}" type="slidenum">
              <a:rPr lang="en-US" altLang="zh-TW">
                <a:solidFill>
                  <a:srgbClr val="FFFFFF"/>
                </a:solidFill>
                <a:ea typeface="新細明體" panose="02020500000000000000" pitchFamily="18" charset="-120"/>
              </a:rPr>
              <a:pPr fontAlgn="base">
                <a:spcBef>
                  <a:spcPct val="0"/>
                </a:spcBef>
                <a:spcAft>
                  <a:spcPct val="0"/>
                </a:spcAft>
              </a:pPr>
              <a:t>13</a:t>
            </a:fld>
            <a:endParaRPr lang="en-US" altLang="zh-TW">
              <a:solidFill>
                <a:srgbClr val="FFFFFF"/>
              </a:solidFill>
              <a:ea typeface="新細明體" panose="02020500000000000000" pitchFamily="18" charset="-120"/>
            </a:endParaRPr>
          </a:p>
        </p:txBody>
      </p:sp>
      <p:pic>
        <p:nvPicPr>
          <p:cNvPr id="14341" name="Picture 5" descr="Tumor Suppressor">
            <a:extLst>
              <a:ext uri="{FF2B5EF4-FFF2-40B4-BE49-F238E27FC236}">
                <a16:creationId xmlns:a16="http://schemas.microsoft.com/office/drawing/2014/main" id="{1EB29260-6640-45D3-B0A9-EB793B4B2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0129763" cy="682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6">
            <a:extLst>
              <a:ext uri="{FF2B5EF4-FFF2-40B4-BE49-F238E27FC236}">
                <a16:creationId xmlns:a16="http://schemas.microsoft.com/office/drawing/2014/main" id="{4D6ABD69-6CEC-4030-A716-4D83C2BDD70F}"/>
              </a:ext>
            </a:extLst>
          </p:cNvPr>
          <p:cNvSpPr>
            <a:spLocks noChangeArrowheads="1"/>
          </p:cNvSpPr>
          <p:nvPr/>
        </p:nvSpPr>
        <p:spPr bwMode="auto">
          <a:xfrm>
            <a:off x="5430838" y="6583364"/>
            <a:ext cx="12319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fontAlgn="base">
              <a:spcBef>
                <a:spcPct val="0"/>
              </a:spcBef>
              <a:spcAft>
                <a:spcPct val="0"/>
              </a:spcAft>
            </a:pPr>
            <a:r>
              <a:rPr kumimoji="1" lang="en-US" altLang="zh-TW" sz="1200">
                <a:solidFill>
                  <a:srgbClr val="FFFFFF"/>
                </a:solidFill>
                <a:latin typeface="Arial" panose="020B0604020202020204" pitchFamily="34" charset="0"/>
                <a:ea typeface="新細明體" panose="02020500000000000000" pitchFamily="18" charset="-120"/>
              </a:rPr>
              <a:t>Laird PW, 1997</a:t>
            </a:r>
          </a:p>
        </p:txBody>
      </p:sp>
      <p:sp>
        <p:nvSpPr>
          <p:cNvPr id="2" name="Rectangle 6">
            <a:extLst>
              <a:ext uri="{FF2B5EF4-FFF2-40B4-BE49-F238E27FC236}">
                <a16:creationId xmlns:a16="http://schemas.microsoft.com/office/drawing/2014/main" id="{ED7ABBC3-C2EC-F24E-A71C-4A0164F8AFED}"/>
              </a:ext>
            </a:extLst>
          </p:cNvPr>
          <p:cNvSpPr>
            <a:spLocks noChangeArrowheads="1"/>
          </p:cNvSpPr>
          <p:nvPr/>
        </p:nvSpPr>
        <p:spPr bwMode="auto">
          <a:xfrm>
            <a:off x="10142524" y="1054956"/>
            <a:ext cx="1823384"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zh-TW" sz="2100" i="1" dirty="0"/>
              <a:t>Laird PW, 1997</a:t>
            </a:r>
          </a:p>
        </p:txBody>
      </p:sp>
    </p:spTree>
    <p:extLst>
      <p:ext uri="{BB962C8B-B14F-4D97-AF65-F5344CB8AC3E}">
        <p14:creationId xmlns:p14="http://schemas.microsoft.com/office/powerpoint/2010/main" val="3002961024"/>
      </p:ext>
    </p:extLst>
  </p:cSld>
  <p:clrMapOvr>
    <a:masterClrMapping/>
  </p:clrMapOvr>
  <p:transition advTm="8860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zövegdoboz 2">
            <a:extLst>
              <a:ext uri="{FF2B5EF4-FFF2-40B4-BE49-F238E27FC236}">
                <a16:creationId xmlns:a16="http://schemas.microsoft.com/office/drawing/2014/main" id="{8F7CCFDC-08B2-402F-B7B2-FE81B4F10AFE}"/>
              </a:ext>
            </a:extLst>
          </p:cNvPr>
          <p:cNvSpPr txBox="1">
            <a:spLocks noChangeArrowheads="1"/>
          </p:cNvSpPr>
          <p:nvPr/>
        </p:nvSpPr>
        <p:spPr bwMode="auto">
          <a:xfrm>
            <a:off x="1601713" y="265112"/>
            <a:ext cx="73437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Times" panose="02020603050405020304" pitchFamily="18" charset="0"/>
              <a:buChar char="•"/>
              <a:defRPr sz="3200">
                <a:solidFill>
                  <a:srgbClr val="FFFF00"/>
                </a:solidFill>
                <a:latin typeface="Times" panose="02020603050405020304" pitchFamily="18" charset="0"/>
              </a:defRPr>
            </a:lvl1pPr>
            <a:lvl2pPr marL="742950" indent="-285750">
              <a:spcBef>
                <a:spcPct val="20000"/>
              </a:spcBef>
              <a:buClr>
                <a:schemeClr val="accent2"/>
              </a:buClr>
              <a:buFont typeface="Times" panose="02020603050405020304" pitchFamily="18" charset="0"/>
              <a:buChar char="•"/>
              <a:defRPr sz="2800">
                <a:solidFill>
                  <a:srgbClr val="FFFF00"/>
                </a:solidFill>
                <a:latin typeface="Times" panose="02020603050405020304" pitchFamily="18" charset="0"/>
              </a:defRPr>
            </a:lvl2pPr>
            <a:lvl3pPr marL="1143000" indent="-228600">
              <a:spcBef>
                <a:spcPct val="20000"/>
              </a:spcBef>
              <a:buClr>
                <a:srgbClr val="0000FF"/>
              </a:buClr>
              <a:buFont typeface="Times" panose="02020603050405020304" pitchFamily="18" charset="0"/>
              <a:buChar char="•"/>
              <a:defRPr sz="2400">
                <a:solidFill>
                  <a:srgbClr val="FFFF00"/>
                </a:solidFill>
                <a:latin typeface="Times" panose="02020603050405020304" pitchFamily="18" charset="0"/>
              </a:defRPr>
            </a:lvl3pPr>
            <a:lvl4pPr marL="1600200" indent="-228600">
              <a:spcBef>
                <a:spcPct val="20000"/>
              </a:spcBef>
              <a:buClr>
                <a:schemeClr val="tx2"/>
              </a:buClr>
              <a:buFont typeface="Wingdings" panose="05000000000000000000" pitchFamily="2" charset="2"/>
              <a:defRPr sz="2000">
                <a:solidFill>
                  <a:srgbClr val="FFFF00"/>
                </a:solidFill>
                <a:latin typeface="Times" panose="02020603050405020304" pitchFamily="18" charset="0"/>
              </a:defRPr>
            </a:lvl4pPr>
            <a:lvl5pPr marL="2057400" indent="-228600">
              <a:spcBef>
                <a:spcPct val="20000"/>
              </a:spcBef>
              <a:buFont typeface="Wingdings" panose="05000000000000000000" pitchFamily="2" charset="2"/>
              <a:defRPr sz="2000">
                <a:solidFill>
                  <a:srgbClr val="FFFF00"/>
                </a:solidFill>
                <a:latin typeface="Times" panose="02020603050405020304" pitchFamily="18" charset="0"/>
              </a:defRPr>
            </a:lvl5pPr>
            <a:lvl6pPr marL="25146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6pPr>
            <a:lvl7pPr marL="29718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7pPr>
            <a:lvl8pPr marL="34290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8pPr>
            <a:lvl9pPr marL="38862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9pPr>
          </a:lstStyle>
          <a:p>
            <a:pPr eaLnBrk="1" hangingPunct="1">
              <a:spcBef>
                <a:spcPct val="0"/>
              </a:spcBef>
              <a:buClrTx/>
              <a:buFontTx/>
              <a:buNone/>
            </a:pPr>
            <a:r>
              <a:rPr lang="en-US" altLang="sk-SK" sz="4000" b="1">
                <a:solidFill>
                  <a:schemeClr val="accent2">
                    <a:lumMod val="50000"/>
                  </a:schemeClr>
                </a:solidFill>
                <a:latin typeface="+mj-lt"/>
                <a:cs typeface="Arial" panose="020B0604020202020204" pitchFamily="34" charset="0"/>
              </a:rPr>
              <a:t>Most “heritable” diseases</a:t>
            </a:r>
          </a:p>
          <a:p>
            <a:pPr eaLnBrk="1" hangingPunct="1">
              <a:spcBef>
                <a:spcPct val="0"/>
              </a:spcBef>
              <a:buClrTx/>
              <a:buFontTx/>
              <a:buNone/>
            </a:pPr>
            <a:r>
              <a:rPr lang="en-US" altLang="sk-SK" sz="4000" b="1">
                <a:solidFill>
                  <a:schemeClr val="accent2">
                    <a:lumMod val="50000"/>
                  </a:schemeClr>
                </a:solidFill>
                <a:latin typeface="+mj-lt"/>
                <a:cs typeface="Arial" panose="020B0604020202020204" pitchFamily="34" charset="0"/>
              </a:rPr>
              <a:t>are influenced by the </a:t>
            </a:r>
            <a:r>
              <a:rPr lang="sk-SK" altLang="sk-SK" sz="4000" b="1">
                <a:solidFill>
                  <a:schemeClr val="accent2">
                    <a:lumMod val="50000"/>
                  </a:schemeClr>
                </a:solidFill>
                <a:latin typeface="+mj-lt"/>
                <a:cs typeface="Arial" panose="020B0604020202020204" pitchFamily="34" charset="0"/>
              </a:rPr>
              <a:t>environment</a:t>
            </a:r>
          </a:p>
        </p:txBody>
      </p:sp>
      <p:sp>
        <p:nvSpPr>
          <p:cNvPr id="125957" name="Szövegdoboz 4">
            <a:extLst>
              <a:ext uri="{FF2B5EF4-FFF2-40B4-BE49-F238E27FC236}">
                <a16:creationId xmlns:a16="http://schemas.microsoft.com/office/drawing/2014/main" id="{6E614F43-4D15-4C4C-9C7C-CAE34186C15C}"/>
              </a:ext>
            </a:extLst>
          </p:cNvPr>
          <p:cNvSpPr txBox="1">
            <a:spLocks noChangeArrowheads="1"/>
          </p:cNvSpPr>
          <p:nvPr/>
        </p:nvSpPr>
        <p:spPr bwMode="auto">
          <a:xfrm>
            <a:off x="1601713" y="2259322"/>
            <a:ext cx="356711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Times" panose="02020603050405020304" pitchFamily="18" charset="0"/>
              <a:buChar char="•"/>
              <a:defRPr sz="3200">
                <a:solidFill>
                  <a:srgbClr val="FFFF00"/>
                </a:solidFill>
                <a:latin typeface="Times" panose="02020603050405020304" pitchFamily="18" charset="0"/>
              </a:defRPr>
            </a:lvl1pPr>
            <a:lvl2pPr marL="742950" indent="-285750">
              <a:spcBef>
                <a:spcPct val="20000"/>
              </a:spcBef>
              <a:buClr>
                <a:schemeClr val="accent2"/>
              </a:buClr>
              <a:buFont typeface="Times" panose="02020603050405020304" pitchFamily="18" charset="0"/>
              <a:buChar char="•"/>
              <a:defRPr sz="2800">
                <a:solidFill>
                  <a:srgbClr val="FFFF00"/>
                </a:solidFill>
                <a:latin typeface="Times" panose="02020603050405020304" pitchFamily="18" charset="0"/>
              </a:defRPr>
            </a:lvl2pPr>
            <a:lvl3pPr marL="1143000" indent="-228600">
              <a:spcBef>
                <a:spcPct val="20000"/>
              </a:spcBef>
              <a:buClr>
                <a:srgbClr val="0000FF"/>
              </a:buClr>
              <a:buFont typeface="Times" panose="02020603050405020304" pitchFamily="18" charset="0"/>
              <a:buChar char="•"/>
              <a:defRPr sz="2400">
                <a:solidFill>
                  <a:srgbClr val="FFFF00"/>
                </a:solidFill>
                <a:latin typeface="Times" panose="02020603050405020304" pitchFamily="18" charset="0"/>
              </a:defRPr>
            </a:lvl3pPr>
            <a:lvl4pPr marL="1600200" indent="-228600">
              <a:spcBef>
                <a:spcPct val="20000"/>
              </a:spcBef>
              <a:buClr>
                <a:schemeClr val="tx2"/>
              </a:buClr>
              <a:buFont typeface="Wingdings" panose="05000000000000000000" pitchFamily="2" charset="2"/>
              <a:defRPr sz="2000">
                <a:solidFill>
                  <a:srgbClr val="FFFF00"/>
                </a:solidFill>
                <a:latin typeface="Times" panose="02020603050405020304" pitchFamily="18" charset="0"/>
              </a:defRPr>
            </a:lvl4pPr>
            <a:lvl5pPr marL="2057400" indent="-228600">
              <a:spcBef>
                <a:spcPct val="20000"/>
              </a:spcBef>
              <a:buFont typeface="Wingdings" panose="05000000000000000000" pitchFamily="2" charset="2"/>
              <a:defRPr sz="2000">
                <a:solidFill>
                  <a:srgbClr val="FFFF00"/>
                </a:solidFill>
                <a:latin typeface="Times" panose="02020603050405020304" pitchFamily="18" charset="0"/>
              </a:defRPr>
            </a:lvl5pPr>
            <a:lvl6pPr marL="25146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6pPr>
            <a:lvl7pPr marL="29718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7pPr>
            <a:lvl8pPr marL="34290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8pPr>
            <a:lvl9pPr marL="3886200" indent="-228600" eaLnBrk="0" fontAlgn="base" hangingPunct="0">
              <a:spcBef>
                <a:spcPct val="20000"/>
              </a:spcBef>
              <a:spcAft>
                <a:spcPct val="0"/>
              </a:spcAft>
              <a:buFont typeface="Wingdings" panose="05000000000000000000" pitchFamily="2" charset="2"/>
              <a:defRPr sz="2000">
                <a:solidFill>
                  <a:srgbClr val="FFFF00"/>
                </a:solidFill>
                <a:latin typeface="Times" panose="02020603050405020304" pitchFamily="18" charset="0"/>
              </a:defRPr>
            </a:lvl9pPr>
          </a:lstStyle>
          <a:p>
            <a:pPr marL="342900" indent="-342900" eaLnBrk="1" hangingPunct="1">
              <a:spcBef>
                <a:spcPct val="0"/>
              </a:spcBef>
              <a:buClrTx/>
              <a:buFont typeface="Arial" panose="020B0604020202020204" pitchFamily="34" charset="0"/>
              <a:buChar char="•"/>
            </a:pPr>
            <a:r>
              <a:rPr lang="hu-HU" altLang="sk-SK" sz="2200" dirty="0">
                <a:solidFill>
                  <a:schemeClr val="tx1"/>
                </a:solidFill>
                <a:latin typeface="Times New Roman" panose="02020603050405020304" pitchFamily="18" charset="0"/>
                <a:cs typeface="Times New Roman" panose="02020603050405020304" pitchFamily="18" charset="0"/>
              </a:rPr>
              <a:t> </a:t>
            </a:r>
            <a:r>
              <a:rPr lang="en-US" altLang="sk-SK" sz="2200" dirty="0">
                <a:solidFill>
                  <a:schemeClr val="tx1"/>
                </a:solidFill>
                <a:latin typeface="Times New Roman" panose="02020603050405020304" pitchFamily="18" charset="0"/>
                <a:cs typeface="Times New Roman" panose="02020603050405020304" pitchFamily="18" charset="0"/>
              </a:rPr>
              <a:t>Food</a:t>
            </a: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sk-SK" altLang="sk-SK" sz="2200" dirty="0">
                <a:solidFill>
                  <a:schemeClr val="tx1"/>
                </a:solidFill>
                <a:latin typeface="Times New Roman" panose="02020603050405020304" pitchFamily="18" charset="0"/>
                <a:cs typeface="Times New Roman" panose="02020603050405020304" pitchFamily="18" charset="0"/>
              </a:rPr>
              <a:t> Inf</a:t>
            </a:r>
            <a:r>
              <a:rPr lang="en-US" altLang="sk-SK" sz="2200" dirty="0">
                <a:solidFill>
                  <a:schemeClr val="tx1"/>
                </a:solidFill>
                <a:latin typeface="Times New Roman" panose="02020603050405020304" pitchFamily="18" charset="0"/>
                <a:cs typeface="Times New Roman" panose="02020603050405020304" pitchFamily="18" charset="0"/>
              </a:rPr>
              <a:t>e</a:t>
            </a:r>
            <a:r>
              <a:rPr lang="sk-SK" altLang="sk-SK" sz="2200" dirty="0">
                <a:solidFill>
                  <a:schemeClr val="tx1"/>
                </a:solidFill>
                <a:latin typeface="Times New Roman" panose="02020603050405020304" pitchFamily="18" charset="0"/>
                <a:cs typeface="Times New Roman" panose="02020603050405020304" pitchFamily="18" charset="0"/>
              </a:rPr>
              <a:t>c</a:t>
            </a:r>
            <a:r>
              <a:rPr lang="en-US" altLang="sk-SK" sz="2200" dirty="0">
                <a:solidFill>
                  <a:schemeClr val="tx1"/>
                </a:solidFill>
                <a:latin typeface="Times New Roman" panose="02020603050405020304" pitchFamily="18" charset="0"/>
                <a:cs typeface="Times New Roman" panose="02020603050405020304" pitchFamily="18" charset="0"/>
              </a:rPr>
              <a:t>t</a:t>
            </a:r>
            <a:r>
              <a:rPr lang="sk-SK" altLang="sk-SK" sz="2200" dirty="0">
                <a:solidFill>
                  <a:schemeClr val="tx1"/>
                </a:solidFill>
                <a:latin typeface="Times New Roman" panose="02020603050405020304" pitchFamily="18" charset="0"/>
                <a:cs typeface="Times New Roman" panose="02020603050405020304" pitchFamily="18" charset="0"/>
              </a:rPr>
              <a:t>i</a:t>
            </a:r>
            <a:r>
              <a:rPr lang="en-US" altLang="sk-SK" sz="2200" dirty="0">
                <a:solidFill>
                  <a:schemeClr val="tx1"/>
                </a:solidFill>
                <a:latin typeface="Times New Roman" panose="02020603050405020304" pitchFamily="18" charset="0"/>
                <a:cs typeface="Times New Roman" panose="02020603050405020304" pitchFamily="18" charset="0"/>
              </a:rPr>
              <a:t>ons</a:t>
            </a: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sk-SK" altLang="sk-SK" sz="2200" dirty="0">
                <a:solidFill>
                  <a:schemeClr val="tx1"/>
                </a:solidFill>
                <a:latin typeface="Times New Roman" panose="02020603050405020304" pitchFamily="18" charset="0"/>
                <a:cs typeface="Times New Roman" panose="02020603050405020304" pitchFamily="18" charset="0"/>
              </a:rPr>
              <a:t> </a:t>
            </a:r>
            <a:r>
              <a:rPr lang="en-US" altLang="sk-SK" sz="2200" dirty="0">
                <a:solidFill>
                  <a:schemeClr val="tx1"/>
                </a:solidFill>
                <a:latin typeface="Times New Roman" panose="02020603050405020304" pitchFamily="18" charset="0"/>
                <a:cs typeface="Times New Roman" panose="02020603050405020304" pitchFamily="18" charset="0"/>
              </a:rPr>
              <a:t>Trauma</a:t>
            </a: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sk-SK" altLang="sk-SK" sz="2200" dirty="0">
                <a:solidFill>
                  <a:schemeClr val="tx1"/>
                </a:solidFill>
                <a:latin typeface="Times New Roman" panose="02020603050405020304" pitchFamily="18" charset="0"/>
                <a:cs typeface="Times New Roman" panose="02020603050405020304" pitchFamily="18" charset="0"/>
              </a:rPr>
              <a:t> Tox</a:t>
            </a:r>
            <a:r>
              <a:rPr lang="en-US" altLang="sk-SK" sz="2200" dirty="0">
                <a:solidFill>
                  <a:schemeClr val="tx1"/>
                </a:solidFill>
                <a:latin typeface="Times New Roman" panose="02020603050405020304" pitchFamily="18" charset="0"/>
                <a:cs typeface="Times New Roman" panose="02020603050405020304" pitchFamily="18" charset="0"/>
              </a:rPr>
              <a:t>ins</a:t>
            </a: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sk-SK" altLang="sk-SK" sz="2200" dirty="0">
                <a:solidFill>
                  <a:schemeClr val="tx1"/>
                </a:solidFill>
                <a:latin typeface="Times New Roman" panose="02020603050405020304" pitchFamily="18" charset="0"/>
                <a:cs typeface="Times New Roman" panose="02020603050405020304" pitchFamily="18" charset="0"/>
              </a:rPr>
              <a:t> </a:t>
            </a:r>
            <a:r>
              <a:rPr lang="en-US" altLang="sk-SK" sz="2200" dirty="0">
                <a:solidFill>
                  <a:schemeClr val="tx1"/>
                </a:solidFill>
                <a:latin typeface="Times New Roman" panose="02020603050405020304" pitchFamily="18" charset="0"/>
                <a:cs typeface="Times New Roman" panose="02020603050405020304" pitchFamily="18" charset="0"/>
              </a:rPr>
              <a:t>Life style</a:t>
            </a:r>
            <a:endParaRPr lang="en-IN"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en-US" altLang="zh-TW" sz="2000" dirty="0">
                <a:solidFill>
                  <a:schemeClr val="tx1"/>
                </a:solidFill>
                <a:latin typeface="Times New Roman" panose="02020603050405020304" pitchFamily="18" charset="0"/>
                <a:cs typeface="Times New Roman" panose="02020603050405020304" pitchFamily="18" charset="0"/>
              </a:rPr>
              <a:t>Aging</a:t>
            </a:r>
            <a:endParaRPr lang="en-IN" altLang="zh-TW" sz="20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en-US" altLang="zh-TW" sz="2000" dirty="0">
                <a:solidFill>
                  <a:schemeClr val="tx1"/>
                </a:solidFill>
                <a:latin typeface="Times New Roman" panose="02020603050405020304" pitchFamily="18" charset="0"/>
                <a:cs typeface="Times New Roman" panose="02020603050405020304" pitchFamily="18" charset="0"/>
              </a:rPr>
              <a:t>Metal exposure</a:t>
            </a:r>
            <a:endParaRPr lang="en-IN" altLang="zh-TW" sz="20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en-US" altLang="zh-TW" sz="2000" dirty="0">
                <a:solidFill>
                  <a:schemeClr val="tx1"/>
                </a:solidFill>
                <a:latin typeface="Times New Roman" panose="02020603050405020304" pitchFamily="18" charset="0"/>
                <a:cs typeface="Times New Roman" panose="02020603050405020304" pitchFamily="18" charset="0"/>
              </a:rPr>
              <a:t>Tobacco Smoking</a:t>
            </a:r>
            <a:endParaRPr lang="en-IN" altLang="zh-TW" sz="20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r>
              <a:rPr lang="en-US" altLang="zh-TW" sz="2000" dirty="0">
                <a:solidFill>
                  <a:schemeClr val="tx1"/>
                </a:solidFill>
                <a:latin typeface="Times New Roman" panose="02020603050405020304" pitchFamily="18" charset="0"/>
                <a:cs typeface="Times New Roman" panose="02020603050405020304" pitchFamily="18" charset="0"/>
              </a:rPr>
              <a:t>Alcohol Drinking</a:t>
            </a:r>
          </a:p>
          <a:p>
            <a:pPr marL="342900" indent="-342900" eaLnBrk="1" hangingPunct="1">
              <a:spcBef>
                <a:spcPct val="0"/>
              </a:spcBef>
              <a:buClrTx/>
              <a:buFont typeface="Arial" panose="020B0604020202020204" pitchFamily="34" charset="0"/>
              <a:buChar char="•"/>
            </a:pP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endParaRPr lang="sk-SK" altLang="sk-SK" sz="2200" dirty="0">
              <a:solidFill>
                <a:schemeClr val="tx1"/>
              </a:solidFill>
              <a:latin typeface="Times New Roman" panose="02020603050405020304" pitchFamily="18" charset="0"/>
              <a:cs typeface="Times New Roman" panose="02020603050405020304" pitchFamily="18" charset="0"/>
            </a:endParaRPr>
          </a:p>
          <a:p>
            <a:pPr marL="342900" indent="-342900" eaLnBrk="1" hangingPunct="1">
              <a:spcBef>
                <a:spcPct val="0"/>
              </a:spcBef>
              <a:buClrTx/>
              <a:buFont typeface="Arial" panose="020B0604020202020204" pitchFamily="34" charset="0"/>
              <a:buChar char="•"/>
            </a:pPr>
            <a:endParaRPr lang="sk-SK" altLang="sk-SK" sz="2200"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81523CC-0637-B44D-9296-6B7F527D3C6B}"/>
              </a:ext>
            </a:extLst>
          </p:cNvPr>
          <p:cNvPicPr>
            <a:picLocks noChangeAspect="1"/>
          </p:cNvPicPr>
          <p:nvPr/>
        </p:nvPicPr>
        <p:blipFill>
          <a:blip r:embed="rId3"/>
          <a:stretch>
            <a:fillRect/>
          </a:stretch>
        </p:blipFill>
        <p:spPr>
          <a:xfrm>
            <a:off x="5657549" y="1824869"/>
            <a:ext cx="5787570" cy="4346783"/>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80F9AD16-2940-D649-8087-EA979DF2B02D}"/>
                  </a:ext>
                </a:extLst>
              </p14:cNvPr>
              <p14:cNvContentPartPr/>
              <p14:nvPr/>
            </p14:nvContentPartPr>
            <p14:xfrm>
              <a:off x="8322480" y="5220720"/>
              <a:ext cx="256320" cy="1334160"/>
            </p14:xfrm>
          </p:contentPart>
        </mc:Choice>
        <mc:Fallback xmlns="">
          <p:pic>
            <p:nvPicPr>
              <p:cNvPr id="7" name="Ink 6">
                <a:extLst>
                  <a:ext uri="{FF2B5EF4-FFF2-40B4-BE49-F238E27FC236}">
                    <a16:creationId xmlns:a16="http://schemas.microsoft.com/office/drawing/2014/main" id="{80F9AD16-2940-D649-8087-EA979DF2B02D}"/>
                  </a:ext>
                </a:extLst>
              </p:cNvPr>
              <p:cNvPicPr/>
              <p:nvPr/>
            </p:nvPicPr>
            <p:blipFill>
              <a:blip r:embed="rId5"/>
              <a:stretch>
                <a:fillRect/>
              </a:stretch>
            </p:blipFill>
            <p:spPr>
              <a:xfrm>
                <a:off x="8313120" y="5211360"/>
                <a:ext cx="275040" cy="13528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5957"/>
                                        </p:tgtEl>
                                        <p:attrNameLst>
                                          <p:attrName>style.visibility</p:attrName>
                                        </p:attrNameLst>
                                      </p:cBhvr>
                                      <p:to>
                                        <p:strVal val="visible"/>
                                      </p:to>
                                    </p:set>
                                    <p:animEffect transition="in" filter="blinds(horizontal)">
                                      <p:cBhvr>
                                        <p:cTn id="7" dur="500"/>
                                        <p:tgtEl>
                                          <p:spTgt spid="125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6ABD-BC5B-2B46-AF94-203E49D9493E}"/>
              </a:ext>
            </a:extLst>
          </p:cNvPr>
          <p:cNvSpPr>
            <a:spLocks noGrp="1"/>
          </p:cNvSpPr>
          <p:nvPr>
            <p:ph type="title"/>
          </p:nvPr>
        </p:nvSpPr>
        <p:spPr>
          <a:xfrm>
            <a:off x="1211729" y="290420"/>
            <a:ext cx="10515600" cy="1325563"/>
          </a:xfrm>
        </p:spPr>
        <p:txBody>
          <a:bodyPr/>
          <a:lstStyle/>
          <a:p>
            <a:r>
              <a:rPr lang="en-IN" b="1" dirty="0">
                <a:solidFill>
                  <a:schemeClr val="accent2">
                    <a:lumMod val="50000"/>
                  </a:schemeClr>
                </a:solidFill>
              </a:rPr>
              <a:t>Papers on GSA approach for Methylated data </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11C5931A-D03B-264D-AD5B-9B3A04C99F7A}"/>
              </a:ext>
            </a:extLst>
          </p:cNvPr>
          <p:cNvSpPr>
            <a:spLocks noGrp="1"/>
          </p:cNvSpPr>
          <p:nvPr>
            <p:ph idx="1"/>
          </p:nvPr>
        </p:nvSpPr>
        <p:spPr/>
        <p:txBody>
          <a:bodyPr>
            <a:normAutofit/>
          </a:bodyPr>
          <a:lstStyle/>
          <a:p>
            <a:r>
              <a:rPr lang="en-US" sz="2100" dirty="0">
                <a:solidFill>
                  <a:srgbClr val="2A2A2A"/>
                </a:solidFill>
                <a:latin typeface="Times New Roman" panose="02020603050405020304" pitchFamily="18" charset="0"/>
                <a:cs typeface="Times New Roman" panose="02020603050405020304" pitchFamily="18" charset="0"/>
              </a:rPr>
              <a:t>Belinda Phipson, </a:t>
            </a:r>
            <a:r>
              <a:rPr lang="en-US" sz="2100" dirty="0" err="1">
                <a:solidFill>
                  <a:srgbClr val="2A2A2A"/>
                </a:solidFill>
                <a:latin typeface="Times New Roman" panose="02020603050405020304" pitchFamily="18" charset="0"/>
                <a:cs typeface="Times New Roman" panose="02020603050405020304" pitchFamily="18" charset="0"/>
              </a:rPr>
              <a:t>Jovana</a:t>
            </a:r>
            <a:r>
              <a:rPr lang="en-US" sz="2100" dirty="0">
                <a:solidFill>
                  <a:srgbClr val="2A2A2A"/>
                </a:solidFill>
                <a:latin typeface="Times New Roman" panose="02020603050405020304" pitchFamily="18" charset="0"/>
                <a:cs typeface="Times New Roman" panose="02020603050405020304" pitchFamily="18" charset="0"/>
              </a:rPr>
              <a:t> Maksimovic, Alicia Oshlack; missMethyl: an R package for analyzing data from Illumina’s HumanMethylation450 platform, </a:t>
            </a:r>
            <a:r>
              <a:rPr lang="en-US" sz="2100" i="1" dirty="0">
                <a:solidFill>
                  <a:srgbClr val="2A2A2A"/>
                </a:solidFill>
                <a:latin typeface="Times New Roman" panose="02020603050405020304" pitchFamily="18" charset="0"/>
                <a:cs typeface="Times New Roman" panose="02020603050405020304" pitchFamily="18" charset="0"/>
              </a:rPr>
              <a:t>Bioinformatics</a:t>
            </a:r>
            <a:r>
              <a:rPr lang="en-US" sz="2100" i="0" dirty="0">
                <a:solidFill>
                  <a:srgbClr val="2A2A2A"/>
                </a:solidFill>
                <a:latin typeface="Times New Roman" panose="02020603050405020304" pitchFamily="18" charset="0"/>
                <a:cs typeface="Times New Roman" panose="02020603050405020304" pitchFamily="18" charset="0"/>
              </a:rPr>
              <a:t>, Volume 32, Issue 2, 15 January 2016</a:t>
            </a:r>
            <a:r>
              <a:rPr lang="en-IN" sz="2100" i="0" dirty="0">
                <a:solidFill>
                  <a:srgbClr val="2A2A2A"/>
                </a:solidFill>
                <a:latin typeface="Times New Roman" panose="02020603050405020304" pitchFamily="18" charset="0"/>
                <a:cs typeface="Times New Roman" panose="02020603050405020304" pitchFamily="18" charset="0"/>
              </a:rPr>
              <a:t>.</a:t>
            </a:r>
          </a:p>
          <a:p>
            <a:endParaRPr lang="en-IN" sz="2100" dirty="0">
              <a:solidFill>
                <a:srgbClr val="2A2A2A"/>
              </a:solidFill>
              <a:latin typeface="Times New Roman" panose="02020603050405020304" pitchFamily="18" charset="0"/>
              <a:cs typeface="Times New Roman" panose="02020603050405020304" pitchFamily="18" charset="0"/>
            </a:endParaRPr>
          </a:p>
          <a:p>
            <a:r>
              <a:rPr lang="en-US" sz="2100" dirty="0">
                <a:solidFill>
                  <a:srgbClr val="2A2A2A"/>
                </a:solidFill>
                <a:latin typeface="Times New Roman" panose="02020603050405020304" pitchFamily="18" charset="0"/>
                <a:cs typeface="Times New Roman" panose="02020603050405020304" pitchFamily="18" charset="0"/>
              </a:rPr>
              <a:t>Paul Geeleher, Lori Hartnett, </a:t>
            </a:r>
            <a:r>
              <a:rPr lang="en-US" sz="2100" dirty="0" err="1">
                <a:solidFill>
                  <a:srgbClr val="2A2A2A"/>
                </a:solidFill>
                <a:latin typeface="Times New Roman" panose="02020603050405020304" pitchFamily="18" charset="0"/>
                <a:cs typeface="Times New Roman" panose="02020603050405020304" pitchFamily="18" charset="0"/>
              </a:rPr>
              <a:t>Laurance</a:t>
            </a:r>
            <a:r>
              <a:rPr lang="en-US" sz="2100" dirty="0">
                <a:solidFill>
                  <a:srgbClr val="2A2A2A"/>
                </a:solidFill>
                <a:latin typeface="Times New Roman" panose="02020603050405020304" pitchFamily="18" charset="0"/>
                <a:cs typeface="Times New Roman" panose="02020603050405020304" pitchFamily="18" charset="0"/>
              </a:rPr>
              <a:t> J. Egan, Aaron Golden, Raja </a:t>
            </a:r>
            <a:r>
              <a:rPr lang="en-US" sz="2100" dirty="0" err="1">
                <a:solidFill>
                  <a:srgbClr val="2A2A2A"/>
                </a:solidFill>
                <a:latin typeface="Times New Roman" panose="02020603050405020304" pitchFamily="18" charset="0"/>
                <a:cs typeface="Times New Roman" panose="02020603050405020304" pitchFamily="18" charset="0"/>
              </a:rPr>
              <a:t>Affendi</a:t>
            </a:r>
            <a:r>
              <a:rPr lang="en-US" sz="2100" dirty="0">
                <a:solidFill>
                  <a:srgbClr val="2A2A2A"/>
                </a:solidFill>
                <a:latin typeface="Times New Roman" panose="02020603050405020304" pitchFamily="18" charset="0"/>
                <a:cs typeface="Times New Roman" panose="02020603050405020304" pitchFamily="18" charset="0"/>
              </a:rPr>
              <a:t> Raja Ali, </a:t>
            </a:r>
            <a:r>
              <a:rPr lang="en-US" sz="2100" dirty="0" err="1">
                <a:solidFill>
                  <a:srgbClr val="2A2A2A"/>
                </a:solidFill>
                <a:latin typeface="Times New Roman" panose="02020603050405020304" pitchFamily="18" charset="0"/>
                <a:cs typeface="Times New Roman" panose="02020603050405020304" pitchFamily="18" charset="0"/>
              </a:rPr>
              <a:t>Cathal</a:t>
            </a:r>
            <a:r>
              <a:rPr lang="en-US" sz="2100" dirty="0">
                <a:solidFill>
                  <a:srgbClr val="2A2A2A"/>
                </a:solidFill>
                <a:latin typeface="Times New Roman" panose="02020603050405020304" pitchFamily="18" charset="0"/>
                <a:cs typeface="Times New Roman" panose="02020603050405020304" pitchFamily="18" charset="0"/>
              </a:rPr>
              <a:t> Seoighe; Gene-set analysis is severely biased when applied to genome-wide methylation data, </a:t>
            </a:r>
            <a:r>
              <a:rPr lang="en-US" sz="2100" i="1" dirty="0">
                <a:solidFill>
                  <a:srgbClr val="2A2A2A"/>
                </a:solidFill>
                <a:latin typeface="Times New Roman" panose="02020603050405020304" pitchFamily="18" charset="0"/>
                <a:cs typeface="Times New Roman" panose="02020603050405020304" pitchFamily="18" charset="0"/>
              </a:rPr>
              <a:t>Bioinformatics</a:t>
            </a:r>
            <a:r>
              <a:rPr lang="en-US" sz="2100" i="0" dirty="0">
                <a:solidFill>
                  <a:srgbClr val="2A2A2A"/>
                </a:solidFill>
                <a:latin typeface="Times New Roman" panose="02020603050405020304" pitchFamily="18" charset="0"/>
                <a:cs typeface="Times New Roman" panose="02020603050405020304" pitchFamily="18" charset="0"/>
              </a:rPr>
              <a:t>, Volume 29, Issue 15, 1 August 2013</a:t>
            </a: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160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651D6B64-48AD-4692-ABF6-DA315BD7A517}"/>
              </a:ext>
            </a:extLst>
          </p:cNvPr>
          <p:cNvSpPr>
            <a:spLocks noGrp="1" noRot="1" noChangeArrowheads="1"/>
          </p:cNvSpPr>
          <p:nvPr>
            <p:ph type="title"/>
          </p:nvPr>
        </p:nvSpPr>
        <p:spPr>
          <a:xfrm>
            <a:off x="838200" y="50042"/>
            <a:ext cx="10515600" cy="1325563"/>
          </a:xfrm>
        </p:spPr>
        <p:txBody>
          <a:bodyPr/>
          <a:lstStyle/>
          <a:p>
            <a:r>
              <a:rPr lang="en-IN" altLang="zh-TW" b="1" dirty="0">
                <a:solidFill>
                  <a:schemeClr val="accent2">
                    <a:lumMod val="50000"/>
                  </a:schemeClr>
                </a:solidFill>
              </a:rPr>
              <a:t>GSA approach Issues</a:t>
            </a:r>
            <a:endParaRPr lang="en-US" altLang="zh-TW" b="1" dirty="0">
              <a:solidFill>
                <a:schemeClr val="accent2">
                  <a:lumMod val="50000"/>
                </a:schemeClr>
              </a:solidFill>
            </a:endParaRPr>
          </a:p>
        </p:txBody>
      </p:sp>
      <p:sp>
        <p:nvSpPr>
          <p:cNvPr id="195587" name="Rectangle 3">
            <a:extLst>
              <a:ext uri="{FF2B5EF4-FFF2-40B4-BE49-F238E27FC236}">
                <a16:creationId xmlns:a16="http://schemas.microsoft.com/office/drawing/2014/main" id="{0AF19507-A8C6-4A7F-89A8-7F1B71167BD7}"/>
              </a:ext>
            </a:extLst>
          </p:cNvPr>
          <p:cNvSpPr>
            <a:spLocks noGrp="1" noChangeArrowheads="1"/>
          </p:cNvSpPr>
          <p:nvPr>
            <p:ph idx="1"/>
          </p:nvPr>
        </p:nvSpPr>
        <p:spPr>
          <a:xfrm>
            <a:off x="0" y="1081918"/>
            <a:ext cx="12080120" cy="5568119"/>
          </a:xfrm>
        </p:spPr>
        <p:txBody>
          <a:bodyPr>
            <a:normAutofit/>
          </a:bodyPr>
          <a:lstStyle/>
          <a:p>
            <a:pPr>
              <a:lnSpc>
                <a:spcPct val="90000"/>
              </a:lnSpc>
            </a:pPr>
            <a:r>
              <a:rPr lang="en-US" altLang="zh-TW" sz="2000" dirty="0">
                <a:latin typeface="Times New Roman" panose="02020603050405020304" pitchFamily="18" charset="0"/>
                <a:cs typeface="Times New Roman" panose="02020603050405020304" pitchFamily="18" charset="0"/>
              </a:rPr>
              <a:t>significant result</a:t>
            </a:r>
            <a:r>
              <a:rPr lang="en-IN" altLang="zh-TW" sz="2000" dirty="0">
                <a:latin typeface="Times New Roman" panose="02020603050405020304" pitchFamily="18" charset="0"/>
                <a:cs typeface="Times New Roman" panose="02020603050405020304" pitchFamily="18" charset="0"/>
              </a:rPr>
              <a:t> of GSA</a:t>
            </a:r>
            <a:r>
              <a:rPr lang="en-US" altLang="zh-TW" sz="2000" dirty="0">
                <a:latin typeface="Times New Roman" panose="02020603050405020304" pitchFamily="18" charset="0"/>
                <a:cs typeface="Times New Roman" panose="02020603050405020304" pitchFamily="18" charset="0"/>
              </a:rPr>
              <a:t> for a gene set is</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interpreted as evidence that the corresponding biological function or process is affected in the experimental condition or treatment.A key assumption</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is that all genes have,</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a priori, the same probability of appearing in the list. If this is not</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true, that is, if certain classes of genes are more likely to appear in</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list, regardless of the treatments or conditions being investigated, this has the potential to cause misleading results from</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GSA.</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The application of GSA to lists of genes found to be affected by such a bias</a:t>
            </a:r>
            <a:r>
              <a:rPr lang="en-IN" altLang="zh-TW"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a:t>
            </a:r>
            <a:endParaRPr lang="en-IN" altLang="zh-TW" sz="2000" dirty="0">
              <a:latin typeface="Times New Roman" panose="02020603050405020304" pitchFamily="18" charset="0"/>
              <a:cs typeface="Times New Roman" panose="02020603050405020304" pitchFamily="18" charset="0"/>
            </a:endParaRPr>
          </a:p>
          <a:p>
            <a:pPr>
              <a:lnSpc>
                <a:spcPct val="90000"/>
              </a:lnSpc>
            </a:pPr>
            <a:r>
              <a:rPr lang="en-IN" altLang="zh-TW" sz="2000" dirty="0">
                <a:latin typeface="Times New Roman" panose="02020603050405020304" pitchFamily="18" charset="0"/>
                <a:cs typeface="Times New Roman" panose="02020603050405020304" pitchFamily="18" charset="0"/>
              </a:rPr>
              <a:t>In RNA </a:t>
            </a:r>
            <a:r>
              <a:rPr lang="en-IN" altLang="zh-TW" sz="2000" dirty="0" err="1">
                <a:latin typeface="Times New Roman" panose="02020603050405020304" pitchFamily="18" charset="0"/>
                <a:cs typeface="Times New Roman" panose="02020603050405020304" pitchFamily="18" charset="0"/>
              </a:rPr>
              <a:t>seq</a:t>
            </a:r>
            <a:r>
              <a:rPr lang="en-IN" altLang="zh-TW" sz="2000" dirty="0">
                <a:latin typeface="Times New Roman" panose="02020603050405020304" pitchFamily="18" charset="0"/>
                <a:cs typeface="Times New Roman" panose="02020603050405020304" pitchFamily="18" charset="0"/>
              </a:rPr>
              <a:t>, data l</a:t>
            </a:r>
            <a:r>
              <a:rPr lang="en-US" altLang="zh-TW" sz="2000" dirty="0" err="1">
                <a:latin typeface="Times New Roman" panose="02020603050405020304" pitchFamily="18" charset="0"/>
                <a:cs typeface="Times New Roman" panose="02020603050405020304" pitchFamily="18" charset="0"/>
              </a:rPr>
              <a:t>onger</a:t>
            </a:r>
            <a:r>
              <a:rPr lang="en-US" altLang="zh-TW" sz="2000" dirty="0">
                <a:latin typeface="Times New Roman" panose="02020603050405020304" pitchFamily="18" charset="0"/>
                <a:cs typeface="Times New Roman" panose="02020603050405020304" pitchFamily="18" charset="0"/>
              </a:rPr>
              <a:t> and more highly expressed genes</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(which tend to have more mapped reads) are more likely to be</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identified as differentially</a:t>
            </a:r>
            <a:r>
              <a:rPr lang="en-IN" altLang="zh-TW" sz="2000" dirty="0">
                <a:latin typeface="Times New Roman" panose="02020603050405020304" pitchFamily="18" charset="0"/>
                <a:cs typeface="Times New Roman" panose="02020603050405020304" pitchFamily="18" charset="0"/>
              </a:rPr>
              <a:t>,</a:t>
            </a:r>
            <a:r>
              <a:rPr lang="en-US" altLang="zh-TW" sz="2000" dirty="0">
                <a:latin typeface="Times New Roman" panose="02020603050405020304" pitchFamily="18" charset="0"/>
                <a:cs typeface="Times New Roman" panose="02020603050405020304" pitchFamily="18" charset="0"/>
              </a:rPr>
              <a:t> expressed. The lengths and expression</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levels of genes frequently differ between gene sets, resulting in</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some gene sets wrongly appearing to be enriched among the</a:t>
            </a:r>
            <a:r>
              <a:rPr lang="en-IN" altLang="zh-TW" sz="2000" dirty="0">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differentially expressed genes</a:t>
            </a:r>
          </a:p>
        </p:txBody>
      </p:sp>
      <p:sp>
        <p:nvSpPr>
          <p:cNvPr id="4" name="Slide Number Placeholder 4">
            <a:extLst>
              <a:ext uri="{FF2B5EF4-FFF2-40B4-BE49-F238E27FC236}">
                <a16:creationId xmlns:a16="http://schemas.microsoft.com/office/drawing/2014/main" id="{DD196C80-D146-43AE-94FA-562F334C02C9}"/>
              </a:ext>
            </a:extLst>
          </p:cNvPr>
          <p:cNvSpPr>
            <a:spLocks noGrp="1"/>
          </p:cNvSpPr>
          <p:nvPr>
            <p:ph type="sldNum" sz="quarter" idx="12"/>
          </p:nvPr>
        </p:nvSpPr>
        <p:spPr>
          <a:xfrm>
            <a:off x="0" y="6356350"/>
            <a:ext cx="4114800" cy="365125"/>
          </a:xfrm>
        </p:spPr>
        <p:txBody>
          <a:bodyPr/>
          <a:lstStyle/>
          <a:p>
            <a:pPr fontAlgn="base">
              <a:spcBef>
                <a:spcPct val="0"/>
              </a:spcBef>
              <a:spcAft>
                <a:spcPct val="0"/>
              </a:spcAft>
            </a:pPr>
            <a:fld id="{A647E365-03CE-483E-8965-F2DB1F5FBF29}" type="slidenum">
              <a:rPr lang="en-US" altLang="zh-TW">
                <a:solidFill>
                  <a:srgbClr val="FFFFFF"/>
                </a:solidFill>
                <a:ea typeface="新細明體" panose="02020500000000000000" pitchFamily="18" charset="-120"/>
              </a:rPr>
              <a:pPr fontAlgn="base">
                <a:spcBef>
                  <a:spcPct val="0"/>
                </a:spcBef>
                <a:spcAft>
                  <a:spcPct val="0"/>
                </a:spcAft>
              </a:pPr>
              <a:t>16</a:t>
            </a:fld>
            <a:endParaRPr lang="en-US" altLang="zh-TW">
              <a:solidFill>
                <a:srgbClr val="FFFFFF"/>
              </a:solidFill>
              <a:ea typeface="新細明體" panose="02020500000000000000" pitchFamily="18" charset="-120"/>
            </a:endParaRPr>
          </a:p>
        </p:txBody>
      </p:sp>
      <p:pic>
        <p:nvPicPr>
          <p:cNvPr id="2" name="Picture 2">
            <a:extLst>
              <a:ext uri="{FF2B5EF4-FFF2-40B4-BE49-F238E27FC236}">
                <a16:creationId xmlns:a16="http://schemas.microsoft.com/office/drawing/2014/main" id="{37216FF3-D496-6B43-A558-9838F9867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119" y="3429000"/>
            <a:ext cx="6985001" cy="3464347"/>
          </a:xfrm>
          <a:prstGeom prst="rect">
            <a:avLst/>
          </a:prstGeom>
        </p:spPr>
      </p:pic>
      <p:sp>
        <p:nvSpPr>
          <p:cNvPr id="7" name="TextBox 6">
            <a:extLst>
              <a:ext uri="{FF2B5EF4-FFF2-40B4-BE49-F238E27FC236}">
                <a16:creationId xmlns:a16="http://schemas.microsoft.com/office/drawing/2014/main" id="{3E6E7A89-A0FD-F542-9358-3ED3718247F7}"/>
              </a:ext>
            </a:extLst>
          </p:cNvPr>
          <p:cNvSpPr txBox="1"/>
          <p:nvPr/>
        </p:nvSpPr>
        <p:spPr>
          <a:xfrm>
            <a:off x="-75594" y="4385544"/>
            <a:ext cx="5004404" cy="923330"/>
          </a:xfrm>
          <a:prstGeom prst="rect">
            <a:avLst/>
          </a:prstGeom>
          <a:noFill/>
        </p:spPr>
        <p:txBody>
          <a:bodyPr wrap="square">
            <a:spAutoFit/>
          </a:bodyPr>
          <a:lstStyle/>
          <a:p>
            <a:r>
              <a:rPr lang="en-US" sz="1800" i="1" dirty="0">
                <a:solidFill>
                  <a:srgbClr val="2A2A2A"/>
                </a:solidFill>
                <a:latin typeface="Times New Roman" panose="02020603050405020304" pitchFamily="18" charset="0"/>
                <a:cs typeface="Times New Roman" panose="02020603050405020304" pitchFamily="18" charset="0"/>
              </a:rPr>
              <a:t>Paul</a:t>
            </a:r>
            <a:r>
              <a:rPr lang="en-IN" sz="1800" i="1" dirty="0">
                <a:solidFill>
                  <a:srgbClr val="2A2A2A"/>
                </a:solidFill>
                <a:latin typeface="Times New Roman" panose="02020603050405020304" pitchFamily="18" charset="0"/>
                <a:cs typeface="Times New Roman" panose="02020603050405020304" pitchFamily="18" charset="0"/>
              </a:rPr>
              <a:t> Geeleher et. al </a:t>
            </a:r>
            <a:r>
              <a:rPr lang="en-US" sz="1800" i="1" dirty="0">
                <a:solidFill>
                  <a:srgbClr val="2A2A2A"/>
                </a:solidFill>
                <a:latin typeface="Times New Roman" panose="02020603050405020304" pitchFamily="18" charset="0"/>
                <a:cs typeface="Times New Roman" panose="02020603050405020304" pitchFamily="18" charset="0"/>
              </a:rPr>
              <a:t>; Gene-set analysis is severely biased when applied to genome-wide methylation data</a:t>
            </a:r>
            <a:endParaRPr lang="en-US" i="1" dirty="0"/>
          </a:p>
        </p:txBody>
      </p:sp>
    </p:spTree>
    <p:extLst>
      <p:ext uri="{BB962C8B-B14F-4D97-AF65-F5344CB8AC3E}">
        <p14:creationId xmlns:p14="http://schemas.microsoft.com/office/powerpoint/2010/main" val="162598673"/>
      </p:ext>
    </p:extLst>
  </p:cSld>
  <p:clrMapOvr>
    <a:masterClrMapping/>
  </p:clrMapOvr>
  <p:transition advTm="7291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217130-72FB-754A-B376-32221DEAC6A0}"/>
              </a:ext>
            </a:extLst>
          </p:cNvPr>
          <p:cNvSpPr>
            <a:spLocks noGrp="1"/>
          </p:cNvSpPr>
          <p:nvPr>
            <p:ph idx="1"/>
          </p:nvPr>
        </p:nvSpPr>
        <p:spPr>
          <a:xfrm>
            <a:off x="0" y="0"/>
            <a:ext cx="12192000" cy="6858000"/>
          </a:xfrm>
        </p:spPr>
        <p:txBody>
          <a:bodyPr>
            <a:normAutofit fontScale="77500" lnSpcReduction="20000"/>
          </a:bodyPr>
          <a:lstStyle/>
          <a:p>
            <a:pPr marL="0" indent="0">
              <a:buNone/>
            </a:pPr>
            <a:r>
              <a:rPr lang="en-US" dirty="0"/>
              <a:t> </a:t>
            </a:r>
            <a:r>
              <a:rPr lang="en-IN" sz="2400" dirty="0">
                <a:latin typeface="Times New Roman" panose="02020603050405020304" pitchFamily="18" charset="0"/>
                <a:cs typeface="Times New Roman" panose="02020603050405020304" pitchFamily="18" charset="0"/>
              </a:rPr>
              <a:t>Similarly 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ChIP-Seq</a:t>
            </a:r>
            <a:r>
              <a:rPr lang="en-US" sz="2400" dirty="0">
                <a:latin typeface="Times New Roman" panose="02020603050405020304" pitchFamily="18" charset="0"/>
                <a:cs typeface="Times New Roman" panose="02020603050405020304" pitchFamily="18" charset="0"/>
              </a:rPr>
              <a:t> data, when distal</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binding sites are included in the analysis</a:t>
            </a:r>
            <a:r>
              <a:rPr lang="en-IN" sz="2400" dirty="0">
                <a:latin typeface="Times New Roman" panose="02020603050405020304" pitchFamily="18" charset="0"/>
                <a:cs typeface="Times New Roman" panose="02020603050405020304" pitchFamily="18" charset="0"/>
              </a:rPr>
              <a:t>. GSA may be confounded when genes in different gene sets are </a:t>
            </a:r>
            <a:r>
              <a:rPr lang="en-IN" sz="2400" dirty="0" err="1">
                <a:latin typeface="Times New Roman" panose="02020603050405020304" pitchFamily="18" charset="0"/>
                <a:cs typeface="Times New Roman" panose="02020603050405020304" pitchFamily="18" charset="0"/>
              </a:rPr>
              <a:t>repre-sented</a:t>
            </a:r>
            <a:r>
              <a:rPr lang="en-IN" sz="2400" dirty="0">
                <a:latin typeface="Times New Roman" panose="02020603050405020304" pitchFamily="18" charset="0"/>
                <a:cs typeface="Times New Roman" panose="02020603050405020304" pitchFamily="18" charset="0"/>
              </a:rPr>
              <a:t> by different proportions of the genome.</a:t>
            </a:r>
          </a:p>
          <a:p>
            <a:pPr marL="0" indent="0">
              <a:buNone/>
            </a:pPr>
            <a:r>
              <a:rPr lang="en-IN" dirty="0"/>
              <a:t>                                                                                                          </a:t>
            </a:r>
          </a:p>
          <a:p>
            <a:pPr marL="0" indent="0">
              <a:buNone/>
            </a:pPr>
            <a:endParaRPr lang="en-IN" dirty="0"/>
          </a:p>
          <a:p>
            <a:pPr marL="0" indent="0">
              <a:buNone/>
            </a:pPr>
            <a:endParaRPr lang="en-IN" dirty="0"/>
          </a:p>
          <a:p>
            <a:pPr marL="0" indent="0">
              <a:buNone/>
            </a:pPr>
            <a:r>
              <a:rPr lang="en-IN" dirty="0"/>
              <a:t>                                                                                                              </a:t>
            </a:r>
          </a:p>
          <a:p>
            <a:pPr marL="0" indent="0">
              <a:buNone/>
            </a:pPr>
            <a:r>
              <a:rPr lang="en-IN" dirty="0"/>
              <a:t>                                                                                                                                   </a:t>
            </a:r>
            <a:r>
              <a:rPr lang="en-IN" sz="2600" dirty="0" err="1">
                <a:latin typeface="Times New Roman" panose="02020603050405020304" pitchFamily="18" charset="0"/>
                <a:cs typeface="Times New Roman" panose="02020603050405020304" pitchFamily="18" charset="0"/>
              </a:rPr>
              <a:t>Caliberate</a:t>
            </a:r>
            <a:endParaRPr lang="en-IN" sz="26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a:p>
            <a:pPr marL="0" indent="0">
              <a:buNone/>
            </a:pPr>
            <a:r>
              <a:rPr lang="en-IN" dirty="0"/>
              <a:t>                                                                                                            </a:t>
            </a:r>
          </a:p>
          <a:p>
            <a:endParaRPr lang="en-IN" dirty="0"/>
          </a:p>
          <a:p>
            <a:r>
              <a:rPr lang="en-IN" dirty="0"/>
              <a:t>                    </a:t>
            </a:r>
          </a:p>
          <a:p>
            <a:endParaRPr lang="en-IN" dirty="0"/>
          </a:p>
          <a:p>
            <a:endParaRPr lang="en-IN" sz="2600" dirty="0">
              <a:latin typeface="Times New Roman" panose="02020603050405020304" pitchFamily="18" charset="0"/>
              <a:cs typeface="Times New Roman" panose="02020603050405020304" pitchFamily="18" charset="0"/>
            </a:endParaRPr>
          </a:p>
          <a:p>
            <a:pPr marL="0" indent="0">
              <a:buNone/>
            </a:pPr>
            <a:r>
              <a:rPr lang="en-IN" sz="2600" dirty="0">
                <a:latin typeface="Times New Roman" panose="02020603050405020304" pitchFamily="18" charset="0"/>
                <a:cs typeface="Times New Roman" panose="02020603050405020304" pitchFamily="18" charset="0"/>
              </a:rPr>
              <a:t>IMPORTANT to note</a:t>
            </a:r>
          </a:p>
          <a:p>
            <a:endParaRPr lang="en-IN" sz="2600" dirty="0">
              <a:latin typeface="Times New Roman" panose="02020603050405020304" pitchFamily="18" charset="0"/>
              <a:cs typeface="Times New Roman" panose="02020603050405020304" pitchFamily="18" charset="0"/>
            </a:endParaRPr>
          </a:p>
          <a:p>
            <a:pPr marL="0" indent="0">
              <a:buNone/>
            </a:pPr>
            <a:r>
              <a:rPr lang="en-IN" sz="2600" dirty="0">
                <a:latin typeface="Times New Roman" panose="02020603050405020304" pitchFamily="18" charset="0"/>
                <a:cs typeface="Times New Roman" panose="02020603050405020304" pitchFamily="18" charset="0"/>
              </a:rPr>
              <a:t> Methylation of only one CpG site can perturb expression.</a:t>
            </a:r>
            <a:endParaRPr lang="en-IN" dirty="0"/>
          </a:p>
          <a:p>
            <a:pPr marL="0" indent="0">
              <a:buNone/>
            </a:pPr>
            <a:r>
              <a:rPr lang="en-IN" dirty="0"/>
              <a:t> </a:t>
            </a:r>
            <a:endParaRPr lang="en-US" dirty="0"/>
          </a:p>
        </p:txBody>
      </p:sp>
      <p:pic>
        <p:nvPicPr>
          <p:cNvPr id="2" name="Picture 3">
            <a:extLst>
              <a:ext uri="{FF2B5EF4-FFF2-40B4-BE49-F238E27FC236}">
                <a16:creationId xmlns:a16="http://schemas.microsoft.com/office/drawing/2014/main" id="{B55582D7-7559-B546-993A-C73B17D9F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0313"/>
            <a:ext cx="6916877" cy="4531452"/>
          </a:xfrm>
          <a:prstGeom prst="rect">
            <a:avLst/>
          </a:prstGeom>
        </p:spPr>
      </p:pic>
      <p:sp>
        <p:nvSpPr>
          <p:cNvPr id="4" name="Arrow: Striped Right 3">
            <a:extLst>
              <a:ext uri="{FF2B5EF4-FFF2-40B4-BE49-F238E27FC236}">
                <a16:creationId xmlns:a16="http://schemas.microsoft.com/office/drawing/2014/main" id="{52BA1046-B3D3-194A-8D55-A2F6C05D8805}"/>
              </a:ext>
            </a:extLst>
          </p:cNvPr>
          <p:cNvSpPr/>
          <p:nvPr/>
        </p:nvSpPr>
        <p:spPr>
          <a:xfrm>
            <a:off x="6916877" y="1663094"/>
            <a:ext cx="1307885" cy="64783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Not Equal 4">
            <a:extLst>
              <a:ext uri="{FF2B5EF4-FFF2-40B4-BE49-F238E27FC236}">
                <a16:creationId xmlns:a16="http://schemas.microsoft.com/office/drawing/2014/main" id="{E0E6C639-3EBE-1B4C-A159-B3BB28AD8137}"/>
              </a:ext>
            </a:extLst>
          </p:cNvPr>
          <p:cNvSpPr/>
          <p:nvPr/>
        </p:nvSpPr>
        <p:spPr>
          <a:xfrm>
            <a:off x="6656420" y="3205238"/>
            <a:ext cx="1568342" cy="991687"/>
          </a:xfrm>
          <a:prstGeom prst="mathNotEqual">
            <a:avLst>
              <a:gd name="adj1" fmla="val 23520"/>
              <a:gd name="adj2" fmla="val 4200000"/>
              <a:gd name="adj3" fmla="val 11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Right Triangle 6">
            <a:extLst>
              <a:ext uri="{FF2B5EF4-FFF2-40B4-BE49-F238E27FC236}">
                <a16:creationId xmlns:a16="http://schemas.microsoft.com/office/drawing/2014/main" id="{2D4A940B-DECA-2341-9C58-9638FDDEFFE3}"/>
              </a:ext>
            </a:extLst>
          </p:cNvPr>
          <p:cNvSpPr/>
          <p:nvPr/>
        </p:nvSpPr>
        <p:spPr>
          <a:xfrm rot="8109228" flipV="1">
            <a:off x="7769550" y="3458808"/>
            <a:ext cx="577803" cy="57780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58C05CC-926A-8847-BCDC-7FB921F7E444}"/>
              </a:ext>
            </a:extLst>
          </p:cNvPr>
          <p:cNvSpPr txBox="1"/>
          <p:nvPr/>
        </p:nvSpPr>
        <p:spPr>
          <a:xfrm>
            <a:off x="8371281" y="3563043"/>
            <a:ext cx="3424371"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Methylated data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789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646B-3835-A342-8B9D-F8D761CD9427}"/>
              </a:ext>
            </a:extLst>
          </p:cNvPr>
          <p:cNvSpPr>
            <a:spLocks noGrp="1"/>
          </p:cNvSpPr>
          <p:nvPr>
            <p:ph type="title"/>
          </p:nvPr>
        </p:nvSpPr>
        <p:spPr>
          <a:xfrm>
            <a:off x="838200" y="18255"/>
            <a:ext cx="10515600" cy="1325563"/>
          </a:xfrm>
        </p:spPr>
        <p:txBody>
          <a:bodyPr/>
          <a:lstStyle/>
          <a:p>
            <a:r>
              <a:rPr lang="en-IN" b="1" dirty="0">
                <a:solidFill>
                  <a:schemeClr val="accent2">
                    <a:lumMod val="50000"/>
                  </a:schemeClr>
                </a:solidFill>
              </a:rPr>
              <a:t>Biased GSA approach for Methylated data</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13DEB9CA-AFEC-B34A-A51D-DBE1F5AACE94}"/>
              </a:ext>
            </a:extLst>
          </p:cNvPr>
          <p:cNvSpPr>
            <a:spLocks noGrp="1"/>
          </p:cNvSpPr>
          <p:nvPr>
            <p:ph idx="1"/>
          </p:nvPr>
        </p:nvSpPr>
        <p:spPr>
          <a:xfrm>
            <a:off x="0" y="1149048"/>
            <a:ext cx="12192000" cy="5708952"/>
          </a:xfrm>
        </p:spPr>
        <p:txBody>
          <a:bodyPr>
            <a:normAutofit/>
          </a:bodyPr>
          <a:lstStyle/>
          <a:p>
            <a:endParaRPr lang="en-IN" dirty="0"/>
          </a:p>
          <a:p>
            <a:r>
              <a:rPr lang="en-US" sz="2500" i="1" dirty="0"/>
              <a:t>Helman et al. (2012)</a:t>
            </a:r>
            <a:r>
              <a:rPr lang="en-US" dirty="0"/>
              <a:t> called a gene</a:t>
            </a:r>
            <a:r>
              <a:rPr lang="en-IN" dirty="0"/>
              <a:t> is </a:t>
            </a:r>
            <a:r>
              <a:rPr lang="en-US" dirty="0"/>
              <a:t>differentially methylated when two nearby probes (allowing</a:t>
            </a:r>
            <a:r>
              <a:rPr lang="en-IN" dirty="0"/>
              <a:t> </a:t>
            </a:r>
            <a:r>
              <a:rPr lang="en-US" dirty="0"/>
              <a:t>one intervening probe) both showed at least a 2-fold difference</a:t>
            </a:r>
            <a:r>
              <a:rPr lang="en-IN" dirty="0"/>
              <a:t> </a:t>
            </a:r>
            <a:r>
              <a:rPr lang="en-US" dirty="0"/>
              <a:t>in methylation between the sample groups. Given this criterion,</a:t>
            </a:r>
            <a:r>
              <a:rPr lang="en-IN" dirty="0"/>
              <a:t> </a:t>
            </a:r>
            <a:r>
              <a:rPr lang="en-US" dirty="0"/>
              <a:t>genes (for example, SOCS4) that have only two associated</a:t>
            </a:r>
            <a:r>
              <a:rPr lang="en-IN" dirty="0"/>
              <a:t> </a:t>
            </a:r>
            <a:r>
              <a:rPr lang="en-US" dirty="0"/>
              <a:t>probes will be tested just once for differential methylation. By</a:t>
            </a:r>
            <a:r>
              <a:rPr lang="en-IN" dirty="0"/>
              <a:t> </a:t>
            </a:r>
            <a:r>
              <a:rPr lang="en-US" dirty="0"/>
              <a:t>contrast, </a:t>
            </a:r>
            <a:r>
              <a:rPr lang="en-US" dirty="0">
                <a:solidFill>
                  <a:schemeClr val="accent6">
                    <a:lumMod val="75000"/>
                  </a:schemeClr>
                </a:solidFill>
              </a:rPr>
              <a:t>PPP2R3B, which has 197 associated probes, is tested</a:t>
            </a:r>
            <a:r>
              <a:rPr lang="en-IN" dirty="0">
                <a:solidFill>
                  <a:schemeClr val="accent6">
                    <a:lumMod val="75000"/>
                  </a:schemeClr>
                </a:solidFill>
              </a:rPr>
              <a:t> </a:t>
            </a:r>
            <a:r>
              <a:rPr lang="en-US" dirty="0">
                <a:solidFill>
                  <a:schemeClr val="accent6">
                    <a:lumMod val="75000"/>
                  </a:schemeClr>
                </a:solidFill>
              </a:rPr>
              <a:t>nearly 400 times. </a:t>
            </a:r>
            <a:r>
              <a:rPr lang="en-IN" dirty="0">
                <a:solidFill>
                  <a:schemeClr val="accent6">
                    <a:lumMod val="75000"/>
                  </a:schemeClr>
                </a:solidFill>
              </a:rPr>
              <a:t>Clearly, </a:t>
            </a:r>
            <a:r>
              <a:rPr lang="en-US" dirty="0">
                <a:solidFill>
                  <a:schemeClr val="accent6">
                    <a:lumMod val="75000"/>
                  </a:schemeClr>
                </a:solidFill>
              </a:rPr>
              <a:t>PPP2R3B is far more likely to</a:t>
            </a:r>
            <a:r>
              <a:rPr lang="en-IN" dirty="0">
                <a:solidFill>
                  <a:schemeClr val="accent6">
                    <a:lumMod val="75000"/>
                  </a:schemeClr>
                </a:solidFill>
              </a:rPr>
              <a:t> </a:t>
            </a:r>
            <a:r>
              <a:rPr lang="en-US" dirty="0">
                <a:solidFill>
                  <a:schemeClr val="accent6">
                    <a:lumMod val="75000"/>
                  </a:schemeClr>
                </a:solidFill>
              </a:rPr>
              <a:t>give false-positive results</a:t>
            </a:r>
            <a:r>
              <a:rPr lang="en-IN" dirty="0">
                <a:solidFill>
                  <a:schemeClr val="accent6">
                    <a:lumMod val="75000"/>
                  </a:schemeClr>
                </a:solidFill>
              </a:rPr>
              <a:t>.</a:t>
            </a:r>
          </a:p>
          <a:p>
            <a:endParaRPr lang="en-IN" dirty="0"/>
          </a:p>
          <a:p>
            <a:r>
              <a:rPr lang="en-US" i="1" dirty="0" err="1"/>
              <a:t>Kalari</a:t>
            </a:r>
            <a:r>
              <a:rPr lang="en-IN" i="1" dirty="0"/>
              <a:t> </a:t>
            </a:r>
            <a:r>
              <a:rPr lang="en-US" i="1" dirty="0"/>
              <a:t>et al. (2012)</a:t>
            </a:r>
            <a:r>
              <a:rPr lang="en-US" dirty="0"/>
              <a:t> used a peak calling method to identify regions that</a:t>
            </a:r>
            <a:r>
              <a:rPr lang="en-IN" dirty="0"/>
              <a:t> </a:t>
            </a:r>
            <a:r>
              <a:rPr lang="en-US" dirty="0"/>
              <a:t>appeared enriched for methylation; however, because of the different numbers of probes associated with each gene</a:t>
            </a:r>
            <a:r>
              <a:rPr lang="en-IN" dirty="0"/>
              <a:t>. </a:t>
            </a:r>
            <a:r>
              <a:rPr lang="en-IN" dirty="0">
                <a:solidFill>
                  <a:schemeClr val="accent6">
                    <a:lumMod val="75000"/>
                  </a:schemeClr>
                </a:solidFill>
              </a:rPr>
              <a:t>More </a:t>
            </a:r>
            <a:r>
              <a:rPr lang="en-US" dirty="0">
                <a:solidFill>
                  <a:schemeClr val="accent6">
                    <a:lumMod val="75000"/>
                  </a:schemeClr>
                </a:solidFill>
              </a:rPr>
              <a:t>peaks on genes with many associated probes</a:t>
            </a:r>
            <a:r>
              <a:rPr lang="en-IN" dirty="0"/>
              <a:t>.</a:t>
            </a:r>
            <a:endParaRPr lang="en-US" dirty="0"/>
          </a:p>
        </p:txBody>
      </p:sp>
    </p:spTree>
    <p:extLst>
      <p:ext uri="{BB962C8B-B14F-4D97-AF65-F5344CB8AC3E}">
        <p14:creationId xmlns:p14="http://schemas.microsoft.com/office/powerpoint/2010/main" val="3055865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5287C5-FF6E-D54C-8987-14FC5964F2F8}"/>
              </a:ext>
            </a:extLst>
          </p:cNvPr>
          <p:cNvSpPr>
            <a:spLocks noGrp="1"/>
          </p:cNvSpPr>
          <p:nvPr>
            <p:ph idx="1"/>
          </p:nvPr>
        </p:nvSpPr>
        <p:spPr>
          <a:xfrm>
            <a:off x="15119" y="1149048"/>
            <a:ext cx="12192000" cy="5503333"/>
          </a:xfrm>
        </p:spPr>
        <p:txBody>
          <a:bodyPr>
            <a:normAutofit/>
          </a:bodyPr>
          <a:lstStyle/>
          <a:p>
            <a:endParaRPr lang="en-IN" sz="2200"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Rauch et al. (2008)</a:t>
            </a:r>
            <a:r>
              <a:rPr lang="en-IN" sz="2200" dirty="0">
                <a:latin typeface="Times New Roman" panose="02020603050405020304" pitchFamily="18" charset="0"/>
                <a:cs typeface="Times New Roman" panose="02020603050405020304" pitchFamily="18" charset="0"/>
              </a:rPr>
              <a:t> used </a:t>
            </a:r>
            <a:r>
              <a:rPr lang="en-US" sz="2200" dirty="0">
                <a:latin typeface="Times New Roman" panose="02020603050405020304" pitchFamily="18" charset="0"/>
                <a:cs typeface="Times New Roman" panose="02020603050405020304" pitchFamily="18" charset="0"/>
              </a:rPr>
              <a:t>Human CpG Island microarray to assess methylation in five lung cancer samples compared with normal lung</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tissue</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applied GSA to identify </a:t>
            </a:r>
            <a:r>
              <a:rPr lang="en-US" sz="2200" dirty="0" err="1">
                <a:latin typeface="Times New Roman" panose="02020603050405020304" pitchFamily="18" charset="0"/>
                <a:cs typeface="Times New Roman" panose="02020603050405020304" pitchFamily="18" charset="0"/>
              </a:rPr>
              <a:t>hypermethylated</a:t>
            </a:r>
            <a:r>
              <a:rPr lang="en-US" sz="2200" dirty="0">
                <a:latin typeface="Times New Roman" panose="02020603050405020304" pitchFamily="18" charset="0"/>
                <a:cs typeface="Times New Roman" panose="02020603050405020304" pitchFamily="18" charset="0"/>
              </a:rPr>
              <a:t> gene sets</a:t>
            </a:r>
            <a:r>
              <a:rPr lang="en-US" sz="2200" b="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 this dataset. </a:t>
            </a:r>
            <a:endParaRPr lang="en-IN"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CpG islands</a:t>
            </a:r>
            <a:r>
              <a:rPr lang="en-IN" sz="2200" dirty="0">
                <a:latin typeface="Times New Roman" panose="02020603050405020304" pitchFamily="18" charset="0"/>
                <a:cs typeface="Times New Roman" panose="02020603050405020304" pitchFamily="18" charset="0"/>
              </a:rPr>
              <a:t> = </a:t>
            </a:r>
            <a:r>
              <a:rPr lang="en-US" sz="2200" dirty="0" err="1">
                <a:latin typeface="Times New Roman" panose="02020603050405020304" pitchFamily="18" charset="0"/>
                <a:cs typeface="Times New Roman" panose="02020603050405020304" pitchFamily="18" charset="0"/>
              </a:rPr>
              <a:t>hypermethylated</a:t>
            </a:r>
            <a:r>
              <a:rPr lang="en-US" sz="2200" dirty="0">
                <a:latin typeface="Times New Roman" panose="02020603050405020304" pitchFamily="18" charset="0"/>
                <a:cs typeface="Times New Roman" panose="02020603050405020304" pitchFamily="18" charset="0"/>
              </a:rPr>
              <a:t> in a sample ‘when at least two adjacent probes, within the CpG island scored a fold</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difference factor </a:t>
            </a:r>
            <a:r>
              <a:rPr lang="en-IN" sz="2200" dirty="0">
                <a:latin typeface="Times New Roman" panose="02020603050405020304" pitchFamily="18" charset="0"/>
                <a:cs typeface="Times New Roman" panose="02020603050405020304" pitchFamily="18" charset="0"/>
              </a:rPr>
              <a:t>&gt; 2</a:t>
            </a:r>
            <a:r>
              <a:rPr lang="en-US" sz="2200" dirty="0">
                <a:latin typeface="Times New Roman" panose="02020603050405020304" pitchFamily="18" charset="0"/>
                <a:cs typeface="Times New Roman" panose="02020603050405020304" pitchFamily="18" charset="0"/>
              </a:rPr>
              <a:t>. </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R package </a:t>
            </a:r>
            <a:r>
              <a:rPr lang="en-IN" sz="2200" i="1" dirty="0" err="1">
                <a:latin typeface="Times New Roman" panose="02020603050405020304" pitchFamily="18" charset="0"/>
                <a:cs typeface="Times New Roman" panose="02020603050405020304" pitchFamily="18" charset="0"/>
              </a:rPr>
              <a:t>GOstats</a:t>
            </a:r>
            <a:r>
              <a:rPr lang="en-IN" sz="2200" dirty="0">
                <a:latin typeface="Times New Roman" panose="02020603050405020304" pitchFamily="18" charset="0"/>
                <a:cs typeface="Times New Roman" panose="02020603050405020304" pitchFamily="18" charset="0"/>
              </a:rPr>
              <a:t>  to assess methylation of GO biological processes containing between 100 and 1000 genes </a:t>
            </a:r>
          </a:p>
          <a:p>
            <a:r>
              <a:rPr lang="en-IN" sz="22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he enrichment P-value  strongly correlated with</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the mean number of probes per gene</a:t>
            </a:r>
            <a:r>
              <a:rPr lang="en-IN" sz="2200" dirty="0">
                <a:latin typeface="Times New Roman" panose="02020603050405020304" pitchFamily="18" charset="0"/>
                <a:cs typeface="Times New Roman" panose="02020603050405020304" pitchFamily="18" charset="0"/>
              </a:rPr>
              <a:t>(important</a:t>
            </a:r>
            <a:r>
              <a:rPr lang="en-US" sz="2200" dirty="0">
                <a:latin typeface="Times New Roman" panose="02020603050405020304" pitchFamily="18" charset="0"/>
                <a:cs typeface="Times New Roman" panose="02020603050405020304" pitchFamily="18" charset="0"/>
              </a:rPr>
              <a:t> to differences</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between gene sets in the number of probes per gene</a:t>
            </a:r>
            <a:r>
              <a:rPr lang="en-IN" sz="2200" dirty="0">
                <a:latin typeface="Times New Roman" panose="02020603050405020304" pitchFamily="18" charset="0"/>
                <a:cs typeface="Times New Roman" panose="02020603050405020304" pitchFamily="18" charset="0"/>
              </a:rPr>
              <a:t>)</a:t>
            </a:r>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E5FAF377-C0EB-6941-8A8D-379CE4D55FC1}"/>
              </a:ext>
            </a:extLst>
          </p:cNvPr>
          <p:cNvSpPr>
            <a:spLocks noGrp="1"/>
          </p:cNvSpPr>
          <p:nvPr>
            <p:ph type="title"/>
          </p:nvPr>
        </p:nvSpPr>
        <p:spPr>
          <a:xfrm>
            <a:off x="671891" y="0"/>
            <a:ext cx="10515600" cy="1325563"/>
          </a:xfrm>
        </p:spPr>
        <p:txBody>
          <a:bodyPr/>
          <a:lstStyle/>
          <a:p>
            <a:r>
              <a:rPr lang="en-IN" b="1" dirty="0" err="1">
                <a:solidFill>
                  <a:schemeClr val="accent2">
                    <a:lumMod val="50000"/>
                  </a:schemeClr>
                </a:solidFill>
              </a:rPr>
              <a:t>Gostats</a:t>
            </a:r>
            <a:r>
              <a:rPr lang="en-IN" b="1" dirty="0">
                <a:solidFill>
                  <a:schemeClr val="accent2">
                    <a:lumMod val="50000"/>
                  </a:schemeClr>
                </a:solidFill>
              </a:rPr>
              <a:t> for </a:t>
            </a:r>
            <a:r>
              <a:rPr lang="en-IN" b="1" dirty="0" err="1">
                <a:solidFill>
                  <a:schemeClr val="accent2">
                    <a:lumMod val="50000"/>
                  </a:schemeClr>
                </a:solidFill>
              </a:rPr>
              <a:t>Hypermethylated</a:t>
            </a:r>
            <a:r>
              <a:rPr lang="en-IN" b="1" dirty="0">
                <a:solidFill>
                  <a:schemeClr val="accent2">
                    <a:lumMod val="50000"/>
                  </a:schemeClr>
                </a:solidFill>
              </a:rPr>
              <a:t> gene sets</a:t>
            </a:r>
            <a:endParaRPr lang="en-US" b="1" dirty="0">
              <a:solidFill>
                <a:schemeClr val="accent2">
                  <a:lumMod val="50000"/>
                </a:schemeClr>
              </a:solidFill>
            </a:endParaRPr>
          </a:p>
        </p:txBody>
      </p:sp>
    </p:spTree>
    <p:extLst>
      <p:ext uri="{BB962C8B-B14F-4D97-AF65-F5344CB8AC3E}">
        <p14:creationId xmlns:p14="http://schemas.microsoft.com/office/powerpoint/2010/main" val="644979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0692-7482-E248-A6A7-1F6D8C048ECA}"/>
              </a:ext>
            </a:extLst>
          </p:cNvPr>
          <p:cNvSpPr>
            <a:spLocks noGrp="1"/>
          </p:cNvSpPr>
          <p:nvPr>
            <p:ph type="title"/>
          </p:nvPr>
        </p:nvSpPr>
        <p:spPr/>
        <p:txBody>
          <a:bodyPr/>
          <a:lstStyle/>
          <a:p>
            <a:r>
              <a:rPr lang="en-IN" b="1" dirty="0">
                <a:solidFill>
                  <a:schemeClr val="accent2">
                    <a:lumMod val="50000"/>
                  </a:schemeClr>
                </a:solidFill>
              </a:rPr>
              <a:t>Points covered</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0C01137B-03BC-8349-94B6-A6593FC0862D}"/>
              </a:ext>
            </a:extLst>
          </p:cNvPr>
          <p:cNvSpPr>
            <a:spLocks noGrp="1"/>
          </p:cNvSpPr>
          <p:nvPr>
            <p:ph idx="1"/>
          </p:nvPr>
        </p:nvSpPr>
        <p:spPr/>
        <p:txBody>
          <a:bodyPr/>
          <a:lstStyle/>
          <a:p>
            <a:pPr marL="514350" indent="-514350">
              <a:buFont typeface="+mj-lt"/>
              <a:buAutoNum type="arabicPeriod"/>
            </a:pPr>
            <a:r>
              <a:rPr lang="en-IN" dirty="0"/>
              <a:t>Epigenetics</a:t>
            </a:r>
          </a:p>
          <a:p>
            <a:pPr marL="514350" indent="-514350">
              <a:buFont typeface="+mj-lt"/>
              <a:buAutoNum type="arabicPeriod"/>
            </a:pPr>
            <a:r>
              <a:rPr lang="en-IN" dirty="0"/>
              <a:t>Histone and DNA Packaging</a:t>
            </a:r>
          </a:p>
          <a:p>
            <a:pPr marL="514350" indent="-514350">
              <a:buFont typeface="+mj-lt"/>
              <a:buAutoNum type="arabicPeriod"/>
            </a:pPr>
            <a:r>
              <a:rPr lang="en-IN" dirty="0"/>
              <a:t>DNA Methylation</a:t>
            </a:r>
          </a:p>
          <a:p>
            <a:pPr marL="514350" indent="-514350">
              <a:buFont typeface="+mj-lt"/>
              <a:buAutoNum type="arabicPeriod"/>
            </a:pPr>
            <a:r>
              <a:rPr lang="en-IN" dirty="0"/>
              <a:t>CpG Islands</a:t>
            </a:r>
          </a:p>
          <a:p>
            <a:pPr marL="514350" indent="-514350">
              <a:buFont typeface="+mj-lt"/>
              <a:buAutoNum type="arabicPeriod"/>
            </a:pPr>
            <a:r>
              <a:rPr lang="en-IN" dirty="0"/>
              <a:t>GSA approach for Methylated data</a:t>
            </a:r>
          </a:p>
          <a:p>
            <a:pPr marL="514350" indent="-514350">
              <a:buFont typeface="+mj-lt"/>
              <a:buAutoNum type="arabicPeriod"/>
            </a:pPr>
            <a:r>
              <a:rPr lang="en-IN" dirty="0"/>
              <a:t>R-packages and libraries </a:t>
            </a:r>
            <a:endParaRPr lang="en-US" dirty="0"/>
          </a:p>
        </p:txBody>
      </p:sp>
    </p:spTree>
    <p:extLst>
      <p:ext uri="{BB962C8B-B14F-4D97-AF65-F5344CB8AC3E}">
        <p14:creationId xmlns:p14="http://schemas.microsoft.com/office/powerpoint/2010/main" val="4162021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25F9-645B-C847-B8B5-1B56ACD8729F}"/>
              </a:ext>
            </a:extLst>
          </p:cNvPr>
          <p:cNvSpPr>
            <a:spLocks noGrp="1"/>
          </p:cNvSpPr>
          <p:nvPr>
            <p:ph type="title"/>
          </p:nvPr>
        </p:nvSpPr>
        <p:spPr>
          <a:xfrm>
            <a:off x="656771" y="0"/>
            <a:ext cx="10515600" cy="1325563"/>
          </a:xfrm>
        </p:spPr>
        <p:txBody>
          <a:bodyPr/>
          <a:lstStyle/>
          <a:p>
            <a:r>
              <a:rPr lang="en-IN" b="1" dirty="0">
                <a:solidFill>
                  <a:schemeClr val="accent2">
                    <a:lumMod val="50000"/>
                  </a:schemeClr>
                </a:solidFill>
              </a:rPr>
              <a:t>Understanding </a:t>
            </a:r>
            <a:r>
              <a:rPr lang="en-IN" b="1" dirty="0" err="1">
                <a:solidFill>
                  <a:schemeClr val="accent2">
                    <a:lumMod val="50000"/>
                  </a:schemeClr>
                </a:solidFill>
              </a:rPr>
              <a:t>Biasness</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9B65A702-EFC7-7948-9E10-99CBE992D421}"/>
              </a:ext>
            </a:extLst>
          </p:cNvPr>
          <p:cNvSpPr>
            <a:spLocks noGrp="1"/>
          </p:cNvSpPr>
          <p:nvPr>
            <p:ph idx="1"/>
          </p:nvPr>
        </p:nvSpPr>
        <p:spPr>
          <a:xfrm>
            <a:off x="0" y="1253331"/>
            <a:ext cx="7583110" cy="4351338"/>
          </a:xfrm>
        </p:spPr>
        <p:txBody>
          <a:bodyPr>
            <a:noAutofit/>
          </a:bodyPr>
          <a:lstStyle/>
          <a:p>
            <a:r>
              <a:rPr lang="en-US" sz="2200" dirty="0">
                <a:latin typeface="Times New Roman" panose="02020603050405020304" pitchFamily="18" charset="0"/>
                <a:cs typeface="Times New Roman" panose="02020603050405020304" pitchFamily="18" charset="0"/>
              </a:rPr>
              <a:t>100 random permutations of the probe log</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intensity values within each sample followed by GSA. </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Modified fold change cut-off for differential methylation because the methylation status of adjacent CpG sites is correlated in the real data resulting in a higher probability of adjacent CpG sites showing differential methylation between groups. </a:t>
            </a:r>
          </a:p>
          <a:p>
            <a:r>
              <a:rPr lang="en-IN" sz="2200" dirty="0">
                <a:latin typeface="Times New Roman" panose="02020603050405020304" pitchFamily="18" charset="0"/>
                <a:cs typeface="Times New Roman" panose="02020603050405020304" pitchFamily="18" charset="0"/>
              </a:rPr>
              <a:t>this application should not reveal any same significant results in the permuted data, as each gene was associated with a random set of probes.</a:t>
            </a:r>
          </a:p>
          <a:p>
            <a:r>
              <a:rPr lang="en-IN" sz="2200" dirty="0">
                <a:latin typeface="Times New Roman" panose="02020603050405020304" pitchFamily="18" charset="0"/>
                <a:cs typeface="Times New Roman" panose="02020603050405020304" pitchFamily="18" charset="0"/>
              </a:rPr>
              <a:t>BUT </a:t>
            </a:r>
            <a:r>
              <a:rPr lang="en-IN" sz="2200" dirty="0">
                <a:solidFill>
                  <a:schemeClr val="accent6">
                    <a:lumMod val="75000"/>
                  </a:schemeClr>
                </a:solidFill>
                <a:latin typeface="Times New Roman" panose="02020603050405020304" pitchFamily="18" charset="0"/>
                <a:cs typeface="Times New Roman" panose="02020603050405020304" pitchFamily="18" charset="0"/>
              </a:rPr>
              <a:t>many of the same gene sets  were found to be highly significant.</a:t>
            </a:r>
          </a:p>
          <a:p>
            <a:endParaRPr lang="en-US" sz="22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E2247A31-C31F-3547-9DCB-8E0239B45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111" y="-1"/>
            <a:ext cx="4639128" cy="5261429"/>
          </a:xfrm>
          <a:prstGeom prst="rect">
            <a:avLst/>
          </a:prstGeom>
        </p:spPr>
      </p:pic>
      <p:sp>
        <p:nvSpPr>
          <p:cNvPr id="7" name="TextBox 6">
            <a:extLst>
              <a:ext uri="{FF2B5EF4-FFF2-40B4-BE49-F238E27FC236}">
                <a16:creationId xmlns:a16="http://schemas.microsoft.com/office/drawing/2014/main" id="{42F08CE7-DC7D-5642-AEA7-77CDA7A86843}"/>
              </a:ext>
            </a:extLst>
          </p:cNvPr>
          <p:cNvSpPr txBox="1"/>
          <p:nvPr/>
        </p:nvSpPr>
        <p:spPr>
          <a:xfrm>
            <a:off x="7583110" y="5380672"/>
            <a:ext cx="4365745" cy="1477328"/>
          </a:xfrm>
          <a:prstGeom prst="rect">
            <a:avLst/>
          </a:prstGeom>
          <a:noFill/>
        </p:spPr>
        <p:txBody>
          <a:bodyPr wrap="square">
            <a:spAutoFit/>
          </a:bodyPr>
          <a:lstStyle/>
          <a:p>
            <a:r>
              <a:rPr lang="en-US" sz="1800" dirty="0">
                <a:solidFill>
                  <a:srgbClr val="333333"/>
                </a:solidFill>
                <a:latin typeface="Roboto-Regular"/>
              </a:rPr>
              <a:t>Maksimovic J, Phipson B and Oshlack A. A cross-package </a:t>
            </a:r>
            <a:r>
              <a:rPr lang="en-US" sz="1800" dirty="0" err="1">
                <a:solidFill>
                  <a:srgbClr val="333333"/>
                </a:solidFill>
                <a:latin typeface="Roboto-Regular"/>
              </a:rPr>
              <a:t>Bioconductor</a:t>
            </a:r>
            <a:r>
              <a:rPr lang="en-US" sz="1800" dirty="0">
                <a:solidFill>
                  <a:srgbClr val="333333"/>
                </a:solidFill>
                <a:latin typeface="Roboto-Regular"/>
              </a:rPr>
              <a:t> workflow for </a:t>
            </a:r>
            <a:r>
              <a:rPr lang="en-US" sz="1800" dirty="0" err="1">
                <a:solidFill>
                  <a:srgbClr val="333333"/>
                </a:solidFill>
                <a:latin typeface="Roboto-Regular"/>
              </a:rPr>
              <a:t>analysing</a:t>
            </a:r>
            <a:r>
              <a:rPr lang="en-US" sz="1800" dirty="0">
                <a:solidFill>
                  <a:srgbClr val="333333"/>
                </a:solidFill>
                <a:latin typeface="Roboto-Regular"/>
              </a:rPr>
              <a:t> methylation array data</a:t>
            </a:r>
            <a:r>
              <a:rPr lang="en-IN" sz="1800" dirty="0">
                <a:solidFill>
                  <a:srgbClr val="333333"/>
                </a:solidFill>
                <a:latin typeface="Roboto-Regular"/>
              </a:rPr>
              <a:t>,</a:t>
            </a:r>
            <a:r>
              <a:rPr lang="en-US" sz="1800" dirty="0">
                <a:solidFill>
                  <a:srgbClr val="333333"/>
                </a:solidFill>
                <a:latin typeface="Roboto-Regular"/>
              </a:rPr>
              <a:t> </a:t>
            </a:r>
            <a:r>
              <a:rPr lang="en-US" sz="1800" i="1" dirty="0">
                <a:solidFill>
                  <a:srgbClr val="333333"/>
                </a:solidFill>
                <a:latin typeface="Roboto-Italic"/>
              </a:rPr>
              <a:t>F1000Research</a:t>
            </a:r>
            <a:r>
              <a:rPr lang="en-US" sz="1800" i="0" dirty="0">
                <a:solidFill>
                  <a:srgbClr val="333333"/>
                </a:solidFill>
                <a:latin typeface="Roboto-Regular"/>
              </a:rPr>
              <a:t> 2017, </a:t>
            </a:r>
            <a:r>
              <a:rPr lang="en-US" sz="1800" b="1" i="0" dirty="0">
                <a:solidFill>
                  <a:srgbClr val="333333"/>
                </a:solidFill>
                <a:latin typeface="Roboto-Bold"/>
              </a:rPr>
              <a:t>5</a:t>
            </a:r>
            <a:r>
              <a:rPr lang="en-US" sz="1800" b="0" i="0" dirty="0">
                <a:solidFill>
                  <a:srgbClr val="333333"/>
                </a:solidFill>
                <a:latin typeface="Roboto-Regular"/>
              </a:rPr>
              <a:t>:1281(</a:t>
            </a:r>
            <a:r>
              <a:rPr lang="en-US" sz="1800" b="0" i="0" dirty="0" err="1">
                <a:solidFill>
                  <a:srgbClr val="333333"/>
                </a:solidFill>
                <a:latin typeface="Roboto-Regular"/>
              </a:rPr>
              <a:t>doi</a:t>
            </a:r>
            <a:r>
              <a:rPr lang="en-US" sz="1800" b="0" i="0" dirty="0">
                <a:solidFill>
                  <a:srgbClr val="333333"/>
                </a:solidFill>
                <a:latin typeface="Roboto-Regular"/>
              </a:rPr>
              <a:t>: </a:t>
            </a:r>
            <a:r>
              <a:rPr lang="en-US" sz="1800" b="0" i="0" dirty="0">
                <a:solidFill>
                  <a:srgbClr val="F2673C"/>
                </a:solidFill>
                <a:latin typeface="Roboto-Regular"/>
                <a:hlinkClick r:id="rId3"/>
              </a:rPr>
              <a:t>10.12688/f1000research.8839.3</a:t>
            </a:r>
            <a:endParaRPr lang="en-US" dirty="0"/>
          </a:p>
        </p:txBody>
      </p:sp>
    </p:spTree>
    <p:extLst>
      <p:ext uri="{BB962C8B-B14F-4D97-AF65-F5344CB8AC3E}">
        <p14:creationId xmlns:p14="http://schemas.microsoft.com/office/powerpoint/2010/main" val="285569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709CB1-DBDB-B642-A56F-47BA9B12F8E3}"/>
              </a:ext>
            </a:extLst>
          </p:cNvPr>
          <p:cNvSpPr>
            <a:spLocks noGrp="1"/>
          </p:cNvSpPr>
          <p:nvPr>
            <p:ph idx="1"/>
          </p:nvPr>
        </p:nvSpPr>
        <p:spPr/>
        <p:txBody>
          <a:bodyPr>
            <a:normAutofit/>
          </a:bodyPr>
          <a:lstStyle/>
          <a:p>
            <a:pPr marL="0" indent="0" algn="just">
              <a:buNone/>
            </a:pPr>
            <a:r>
              <a:rPr lang="en-IN" sz="2200" dirty="0">
                <a:latin typeface="Times New Roman" panose="02020603050405020304" pitchFamily="18" charset="0"/>
                <a:cs typeface="Times New Roman" panose="02020603050405020304" pitchFamily="18" charset="0"/>
              </a:rPr>
              <a:t>                                          Another approach</a:t>
            </a:r>
          </a:p>
          <a:p>
            <a:r>
              <a:rPr lang="en-US" sz="2200" dirty="0">
                <a:latin typeface="Times New Roman" panose="02020603050405020304" pitchFamily="18" charset="0"/>
                <a:cs typeface="Times New Roman" panose="02020603050405020304" pitchFamily="18" charset="0"/>
              </a:rPr>
              <a:t>permutation of sample labels</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i</a:t>
            </a:r>
            <a:r>
              <a:rPr lang="en-IN" sz="2200" dirty="0">
                <a:latin typeface="Times New Roman" panose="02020603050405020304" pitchFamily="18" charset="0"/>
                <a:cs typeface="Times New Roman" panose="02020603050405020304" pitchFamily="18" charset="0"/>
              </a:rPr>
              <a:t>.e r</a:t>
            </a:r>
            <a:r>
              <a:rPr lang="en-US" sz="2200" dirty="0" err="1">
                <a:latin typeface="Times New Roman" panose="02020603050405020304" pitchFamily="18" charset="0"/>
                <a:cs typeface="Times New Roman" panose="02020603050405020304" pitchFamily="18" charset="0"/>
              </a:rPr>
              <a:t>andom</a:t>
            </a:r>
            <a:r>
              <a:rPr lang="en-US" sz="2200" dirty="0">
                <a:latin typeface="Times New Roman" panose="02020603050405020304" pitchFamily="18" charset="0"/>
                <a:cs typeface="Times New Roman" panose="02020603050405020304" pitchFamily="18" charset="0"/>
              </a:rPr>
              <a:t> groupings of the samples,</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by inverting the fold change values for</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each pair of samples</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five pairs of samples</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 32 possible configurations</a:t>
            </a:r>
            <a:r>
              <a:rPr lang="en-IN" sz="2200" dirty="0">
                <a:latin typeface="Times New Roman" panose="02020603050405020304" pitchFamily="18" charset="0"/>
                <a:cs typeface="Times New Roman" panose="02020603050405020304" pitchFamily="18" charset="0"/>
              </a:rPr>
              <a:t>). </a:t>
            </a:r>
          </a:p>
          <a:p>
            <a:r>
              <a:rPr lang="en-US" sz="2200" dirty="0">
                <a:latin typeface="Times New Roman" panose="02020603050405020304" pitchFamily="18" charset="0"/>
                <a:cs typeface="Times New Roman" panose="02020603050405020304" pitchFamily="18" charset="0"/>
              </a:rPr>
              <a:t>For each permutation, genes</a:t>
            </a:r>
            <a:r>
              <a:rPr lang="en-IN" sz="2200" dirty="0">
                <a:latin typeface="Times New Roman" panose="02020603050405020304" pitchFamily="18" charset="0"/>
                <a:cs typeface="Times New Roman" panose="02020603050405020304" pitchFamily="18" charset="0"/>
              </a:rPr>
              <a:t> were ranked</a:t>
            </a:r>
            <a:r>
              <a:rPr lang="en-US" sz="2200" dirty="0">
                <a:latin typeface="Times New Roman" panose="02020603050405020304" pitchFamily="18" charset="0"/>
                <a:cs typeface="Times New Roman" panose="02020603050405020304" pitchFamily="18" charset="0"/>
              </a:rPr>
              <a:t> by</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methylation fold change of the most differentially methylated</a:t>
            </a:r>
            <a:r>
              <a:rPr lang="en-IN"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probe and </a:t>
            </a:r>
            <a:r>
              <a:rPr lang="en-IN" sz="2200" dirty="0">
                <a:latin typeface="Times New Roman" panose="02020603050405020304" pitchFamily="18" charset="0"/>
                <a:cs typeface="Times New Roman" panose="02020603050405020304" pitchFamily="18" charset="0"/>
              </a:rPr>
              <a:t>then </a:t>
            </a:r>
            <a:r>
              <a:rPr lang="en-US" sz="2200" dirty="0">
                <a:latin typeface="Times New Roman" panose="02020603050405020304" pitchFamily="18" charset="0"/>
                <a:cs typeface="Times New Roman" panose="02020603050405020304" pitchFamily="18" charset="0"/>
              </a:rPr>
              <a:t>applied GSA</a:t>
            </a:r>
            <a:r>
              <a:rPr lang="en-IN" sz="2200" dirty="0">
                <a:latin typeface="Times New Roman" panose="02020603050405020304" pitchFamily="18" charset="0"/>
                <a:cs typeface="Times New Roman" panose="02020603050405020304" pitchFamily="18" charset="0"/>
              </a:rPr>
              <a:t>.</a:t>
            </a:r>
          </a:p>
          <a:p>
            <a:r>
              <a:rPr lang="en-US" sz="2200" dirty="0">
                <a:solidFill>
                  <a:schemeClr val="accent6">
                    <a:lumMod val="75000"/>
                  </a:schemeClr>
                </a:solidFill>
                <a:latin typeface="Times New Roman" panose="02020603050405020304" pitchFamily="18" charset="0"/>
                <a:cs typeface="Times New Roman" panose="02020603050405020304" pitchFamily="18" charset="0"/>
              </a:rPr>
              <a:t>Again the same gene sets that</a:t>
            </a:r>
            <a:r>
              <a:rPr lang="en-IN" sz="2200" dirty="0">
                <a:solidFill>
                  <a:schemeClr val="accent6">
                    <a:lumMod val="75000"/>
                  </a:schemeClr>
                </a:solidFill>
                <a:latin typeface="Times New Roman" panose="02020603050405020304" pitchFamily="18" charset="0"/>
                <a:cs typeface="Times New Roman" panose="02020603050405020304" pitchFamily="18" charset="0"/>
              </a:rPr>
              <a:t> </a:t>
            </a:r>
            <a:r>
              <a:rPr lang="en-US" sz="2200" dirty="0">
                <a:solidFill>
                  <a:schemeClr val="accent6">
                    <a:lumMod val="75000"/>
                  </a:schemeClr>
                </a:solidFill>
                <a:latin typeface="Times New Roman" panose="02020603050405020304" pitchFamily="18" charset="0"/>
                <a:cs typeface="Times New Roman" panose="02020603050405020304" pitchFamily="18" charset="0"/>
              </a:rPr>
              <a:t>were reported in the original analysis also seem to be enriched for</a:t>
            </a:r>
            <a:r>
              <a:rPr lang="en-IN" sz="2200" dirty="0">
                <a:solidFill>
                  <a:schemeClr val="accent6">
                    <a:lumMod val="75000"/>
                  </a:schemeClr>
                </a:solidFill>
                <a:latin typeface="Times New Roman" panose="02020603050405020304" pitchFamily="18" charset="0"/>
                <a:cs typeface="Times New Roman" panose="02020603050405020304" pitchFamily="18" charset="0"/>
              </a:rPr>
              <a:t> </a:t>
            </a:r>
            <a:r>
              <a:rPr lang="en-US" sz="2200" dirty="0">
                <a:solidFill>
                  <a:schemeClr val="accent6">
                    <a:lumMod val="75000"/>
                  </a:schemeClr>
                </a:solidFill>
                <a:latin typeface="Times New Roman" panose="02020603050405020304" pitchFamily="18" charset="0"/>
                <a:cs typeface="Times New Roman" panose="02020603050405020304" pitchFamily="18" charset="0"/>
              </a:rPr>
              <a:t>the inverted datasets</a:t>
            </a:r>
            <a:r>
              <a:rPr lang="en-IN" sz="2200" dirty="0">
                <a:solidFill>
                  <a:schemeClr val="accent6">
                    <a:lumMod val="75000"/>
                  </a:schemeClr>
                </a:solidFill>
                <a:latin typeface="Times New Roman" panose="02020603050405020304" pitchFamily="18" charset="0"/>
                <a:cs typeface="Times New Roman" panose="02020603050405020304" pitchFamily="18" charset="0"/>
              </a:rPr>
              <a:t>.</a:t>
            </a:r>
            <a:endParaRPr lang="en-US" sz="22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C893B05D-465B-E948-99FE-93554C7A088B}"/>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chemeClr val="accent2">
                    <a:lumMod val="50000"/>
                  </a:schemeClr>
                </a:solidFill>
              </a:rPr>
              <a:t>Understanding </a:t>
            </a:r>
            <a:r>
              <a:rPr lang="en-IN" b="1" dirty="0" err="1">
                <a:solidFill>
                  <a:schemeClr val="accent2">
                    <a:lumMod val="50000"/>
                  </a:schemeClr>
                </a:solidFill>
              </a:rPr>
              <a:t>Biasness</a:t>
            </a:r>
            <a:r>
              <a:rPr lang="en-IN" b="1" dirty="0">
                <a:solidFill>
                  <a:schemeClr val="accent2">
                    <a:lumMod val="50000"/>
                  </a:schemeClr>
                </a:solidFill>
              </a:rPr>
              <a:t>…</a:t>
            </a:r>
            <a:endParaRPr lang="en-US" b="1" dirty="0">
              <a:solidFill>
                <a:schemeClr val="accent2">
                  <a:lumMod val="50000"/>
                </a:schemeClr>
              </a:solidFill>
            </a:endParaRPr>
          </a:p>
        </p:txBody>
      </p:sp>
    </p:spTree>
    <p:extLst>
      <p:ext uri="{BB962C8B-B14F-4D97-AF65-F5344CB8AC3E}">
        <p14:creationId xmlns:p14="http://schemas.microsoft.com/office/powerpoint/2010/main" val="374416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6C9E-09BD-974B-8DB7-6B83285B474B}"/>
              </a:ext>
            </a:extLst>
          </p:cNvPr>
          <p:cNvSpPr>
            <a:spLocks noGrp="1"/>
          </p:cNvSpPr>
          <p:nvPr>
            <p:ph type="title"/>
          </p:nvPr>
        </p:nvSpPr>
        <p:spPr>
          <a:xfrm>
            <a:off x="838200" y="18255"/>
            <a:ext cx="10515600" cy="1325563"/>
          </a:xfrm>
        </p:spPr>
        <p:txBody>
          <a:bodyPr/>
          <a:lstStyle/>
          <a:p>
            <a:r>
              <a:rPr lang="en-IN" b="1" dirty="0">
                <a:solidFill>
                  <a:schemeClr val="accent2">
                    <a:lumMod val="50000"/>
                  </a:schemeClr>
                </a:solidFill>
              </a:rPr>
              <a:t>R- </a:t>
            </a:r>
            <a:r>
              <a:rPr lang="en-IN" b="1" dirty="0" err="1">
                <a:solidFill>
                  <a:schemeClr val="accent2">
                    <a:lumMod val="50000"/>
                  </a:schemeClr>
                </a:solidFill>
              </a:rPr>
              <a:t>Package-GOseq</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88B44F72-7858-D048-B2BA-FCD96FFA8EAD}"/>
              </a:ext>
            </a:extLst>
          </p:cNvPr>
          <p:cNvSpPr>
            <a:spLocks noGrp="1"/>
          </p:cNvSpPr>
          <p:nvPr>
            <p:ph idx="1"/>
          </p:nvPr>
        </p:nvSpPr>
        <p:spPr>
          <a:xfrm>
            <a:off x="-1" y="933601"/>
            <a:ext cx="12176277" cy="4351338"/>
          </a:xfrm>
        </p:spPr>
        <p:txBody>
          <a:bodyPr>
            <a:noAutofit/>
          </a:bodyPr>
          <a:lstStyle/>
          <a:p>
            <a:r>
              <a:rPr lang="en-IN" sz="2000" dirty="0">
                <a:latin typeface="Times New Roman" panose="02020603050405020304" pitchFamily="18" charset="0"/>
                <a:cs typeface="Times New Roman" panose="02020603050405020304" pitchFamily="18" charset="0"/>
              </a:rPr>
              <a:t>Now, </a:t>
            </a:r>
            <a:r>
              <a:rPr lang="en-US" sz="2000" b="1" dirty="0" err="1">
                <a:latin typeface="Times New Roman" panose="02020603050405020304" pitchFamily="18" charset="0"/>
                <a:cs typeface="Times New Roman" panose="02020603050405020304" pitchFamily="18" charset="0"/>
              </a:rPr>
              <a:t>Bioconductor</a:t>
            </a:r>
            <a:r>
              <a:rPr lang="en-US" sz="2000" b="1" dirty="0">
                <a:latin typeface="Times New Roman" panose="02020603050405020304" pitchFamily="18" charset="0"/>
                <a:cs typeface="Times New Roman" panose="02020603050405020304" pitchFamily="18" charset="0"/>
              </a:rPr>
              <a:t> package </a:t>
            </a:r>
            <a:r>
              <a:rPr lang="en-US" sz="2000" b="1" dirty="0" err="1">
                <a:latin typeface="Times New Roman" panose="02020603050405020304" pitchFamily="18" charset="0"/>
                <a:cs typeface="Times New Roman" panose="02020603050405020304" pitchFamily="18" charset="0"/>
              </a:rPr>
              <a:t>GOseq</a:t>
            </a:r>
            <a:r>
              <a:rPr lang="en-US" sz="2000" dirty="0">
                <a:latin typeface="Times New Roman" panose="02020603050405020304" pitchFamily="18" charset="0"/>
                <a:cs typeface="Times New Roman" panose="02020603050405020304" pitchFamily="18" charset="0"/>
              </a:rPr>
              <a:t> (Young et al.,</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2010) </a:t>
            </a:r>
            <a:r>
              <a:rPr lang="en-IN" sz="2000" dirty="0">
                <a:latin typeface="Times New Roman" panose="02020603050405020304" pitchFamily="18" charset="0"/>
                <a:cs typeface="Times New Roman" panose="02020603050405020304" pitchFamily="18" charset="0"/>
              </a:rPr>
              <a:t>used </a:t>
            </a:r>
            <a:r>
              <a:rPr lang="en-US" sz="2000" dirty="0">
                <a:latin typeface="Times New Roman" panose="02020603050405020304" pitchFamily="18" charset="0"/>
                <a:cs typeface="Times New Roman" panose="02020603050405020304" pitchFamily="18" charset="0"/>
              </a:rPr>
              <a:t>to control for the fact that different genes have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different probabilities of appearing in the foreground list. </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o control for bias in GSA applied to</a:t>
            </a:r>
            <a:r>
              <a:rPr lang="en-IN" sz="2000" dirty="0">
                <a:latin typeface="Times New Roman" panose="02020603050405020304" pitchFamily="18" charset="0"/>
                <a:cs typeface="Times New Roman" panose="02020603050405020304" pitchFamily="18" charset="0"/>
              </a:rPr>
              <a:t> a</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six knot mono-</a:t>
            </a:r>
            <a:r>
              <a:rPr lang="en-I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tonic spline function </a:t>
            </a:r>
            <a:r>
              <a:rPr lang="en-US" sz="2000" dirty="0">
                <a:latin typeface="Times New Roman" panose="02020603050405020304" pitchFamily="18" charset="0"/>
                <a:cs typeface="Times New Roman" panose="02020603050405020304" pitchFamily="18" charset="0"/>
              </a:rPr>
              <a:t>to model the association between </a:t>
            </a:r>
            <a:r>
              <a:rPr lang="en-IN" sz="2000" dirty="0" err="1">
                <a:latin typeface="Times New Roman" panose="02020603050405020304" pitchFamily="18" charset="0"/>
                <a:cs typeface="Times New Roman" panose="02020603050405020304" pitchFamily="18" charset="0"/>
              </a:rPr>
              <a:t>hypermethylated</a:t>
            </a:r>
            <a:r>
              <a:rPr lang="en-IN" sz="2000" dirty="0">
                <a:latin typeface="Times New Roman" panose="02020603050405020304" pitchFamily="18" charset="0"/>
                <a:cs typeface="Times New Roman" panose="02020603050405020304" pitchFamily="18" charset="0"/>
              </a:rPr>
              <a:t> genes </a:t>
            </a:r>
            <a:r>
              <a:rPr lang="en-US" sz="2000" dirty="0">
                <a:latin typeface="Times New Roman" panose="02020603050405020304" pitchFamily="18" charset="0"/>
                <a:cs typeface="Times New Roman" panose="02020603050405020304" pitchFamily="18" charset="0"/>
              </a:rPr>
              <a:t>and the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value of the confounding variable (CpG probes associated with the gene).</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redict</a:t>
            </a:r>
            <a:r>
              <a:rPr lang="en-US" sz="2000" dirty="0">
                <a:latin typeface="Times New Roman" panose="02020603050405020304" pitchFamily="18" charset="0"/>
                <a:cs typeface="Times New Roman" panose="02020603050405020304" pitchFamily="18" charset="0"/>
              </a:rPr>
              <a:t> the probability of </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hypermethylated</a:t>
            </a:r>
            <a:r>
              <a:rPr lang="en-IN" sz="2000" dirty="0">
                <a:latin typeface="Times New Roman" panose="02020603050405020304" pitchFamily="18" charset="0"/>
                <a:cs typeface="Times New Roman" panose="02020603050405020304" pitchFamily="18" charset="0"/>
              </a:rPr>
              <a:t> genes </a:t>
            </a:r>
            <a:r>
              <a:rPr lang="en-US" sz="2000" dirty="0">
                <a:latin typeface="Times New Roman" panose="02020603050405020304" pitchFamily="18" charset="0"/>
                <a:cs typeface="Times New Roman" panose="02020603050405020304" pitchFamily="18" charset="0"/>
              </a:rPr>
              <a:t>as a function of the number of associated</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probes.</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Picture 5">
            <a:extLst>
              <a:ext uri="{FF2B5EF4-FFF2-40B4-BE49-F238E27FC236}">
                <a16:creationId xmlns:a16="http://schemas.microsoft.com/office/drawing/2014/main" id="{E4F6AE35-A32D-224D-BEA2-6F49F69A4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833" y="2766786"/>
            <a:ext cx="6371167" cy="4072959"/>
          </a:xfrm>
          <a:prstGeom prst="rect">
            <a:avLst/>
          </a:prstGeom>
        </p:spPr>
      </p:pic>
      <p:pic>
        <p:nvPicPr>
          <p:cNvPr id="7" name="Picture 7">
            <a:extLst>
              <a:ext uri="{FF2B5EF4-FFF2-40B4-BE49-F238E27FC236}">
                <a16:creationId xmlns:a16="http://schemas.microsoft.com/office/drawing/2014/main" id="{6040506D-DA24-8E41-9793-277C5E95BA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66786"/>
            <a:ext cx="5820834" cy="4072959"/>
          </a:xfrm>
          <a:prstGeom prst="rect">
            <a:avLst/>
          </a:prstGeom>
        </p:spPr>
      </p:pic>
    </p:spTree>
    <p:extLst>
      <p:ext uri="{BB962C8B-B14F-4D97-AF65-F5344CB8AC3E}">
        <p14:creationId xmlns:p14="http://schemas.microsoft.com/office/powerpoint/2010/main" val="3357410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0B7C7C-84A6-9849-B11B-EFC1145E41B1}"/>
              </a:ext>
            </a:extLst>
          </p:cNvPr>
          <p:cNvSpPr/>
          <p:nvPr/>
        </p:nvSpPr>
        <p:spPr>
          <a:xfrm>
            <a:off x="7631799" y="5430182"/>
            <a:ext cx="4518906"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spline is shown as solid black line. The points show the hypermethylated genes in bins of minimum size 100 genes.</a:t>
            </a:r>
          </a:p>
        </p:txBody>
      </p:sp>
      <p:pic>
        <p:nvPicPr>
          <p:cNvPr id="7" name="Picture 6">
            <a:extLst>
              <a:ext uri="{FF2B5EF4-FFF2-40B4-BE49-F238E27FC236}">
                <a16:creationId xmlns:a16="http://schemas.microsoft.com/office/drawing/2014/main" id="{6450F996-ECCB-7943-913E-92AF78D52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33252" cy="3167953"/>
          </a:xfrm>
          <a:prstGeom prst="rect">
            <a:avLst/>
          </a:prstGeom>
        </p:spPr>
      </p:pic>
      <p:pic>
        <p:nvPicPr>
          <p:cNvPr id="10" name="Picture 9">
            <a:extLst>
              <a:ext uri="{FF2B5EF4-FFF2-40B4-BE49-F238E27FC236}">
                <a16:creationId xmlns:a16="http://schemas.microsoft.com/office/drawing/2014/main" id="{9BD4B2FE-08BC-FF4C-882F-B37C93142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5" y="3167954"/>
            <a:ext cx="6288713" cy="3690046"/>
          </a:xfrm>
          <a:prstGeom prst="rect">
            <a:avLst/>
          </a:prstGeom>
        </p:spPr>
      </p:pic>
      <p:pic>
        <p:nvPicPr>
          <p:cNvPr id="12" name="Picture 11">
            <a:extLst>
              <a:ext uri="{FF2B5EF4-FFF2-40B4-BE49-F238E27FC236}">
                <a16:creationId xmlns:a16="http://schemas.microsoft.com/office/drawing/2014/main" id="{3AD2C7D3-DAFE-AC4E-97BE-F6E49C4D02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054" y="404304"/>
            <a:ext cx="5486400" cy="4498060"/>
          </a:xfrm>
          <a:prstGeom prst="rect">
            <a:avLst/>
          </a:prstGeom>
        </p:spPr>
      </p:pic>
    </p:spTree>
    <p:extLst>
      <p:ext uri="{BB962C8B-B14F-4D97-AF65-F5344CB8AC3E}">
        <p14:creationId xmlns:p14="http://schemas.microsoft.com/office/powerpoint/2010/main" val="383734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EC9B6CC-1F37-7744-BB08-A5CFF438BDAE}"/>
              </a:ext>
            </a:extLst>
          </p:cNvPr>
          <p:cNvSpPr>
            <a:spLocks noGrp="1"/>
          </p:cNvSpPr>
          <p:nvPr>
            <p:ph idx="1"/>
          </p:nvPr>
        </p:nvSpPr>
        <p:spPr>
          <a:xfrm>
            <a:off x="0" y="0"/>
            <a:ext cx="12192000" cy="6040892"/>
          </a:xfrm>
        </p:spPr>
        <p:txBody>
          <a:bodyPr>
            <a:normAutofit/>
          </a:bodyPr>
          <a:lstStyle/>
          <a:p>
            <a:pPr marL="0" indent="0">
              <a:buNone/>
            </a:pPr>
            <a:r>
              <a:rPr lang="en-IN" dirty="0"/>
              <a:t>Ulcerative</a:t>
            </a:r>
            <a:r>
              <a:rPr lang="en-US" dirty="0"/>
              <a:t> </a:t>
            </a:r>
            <a:r>
              <a:rPr lang="en-IN" dirty="0" err="1"/>
              <a:t>Colititis</a:t>
            </a:r>
            <a:r>
              <a:rPr lang="en-IN" dirty="0"/>
              <a:t> </a:t>
            </a:r>
            <a:r>
              <a:rPr lang="en-US" dirty="0"/>
              <a:t>dataset </a:t>
            </a:r>
          </a:p>
          <a:p>
            <a:r>
              <a:rPr lang="en-US" dirty="0"/>
              <a:t> uncorrected GSA </a:t>
            </a:r>
            <a:r>
              <a:rPr lang="en-IN" dirty="0"/>
              <a:t>– many </a:t>
            </a:r>
            <a:r>
              <a:rPr lang="en-US" dirty="0"/>
              <a:t>highly significant gene sets</a:t>
            </a:r>
            <a:r>
              <a:rPr lang="en-IN" dirty="0"/>
              <a:t>.</a:t>
            </a:r>
            <a:r>
              <a:rPr lang="en-US" dirty="0"/>
              <a:t> </a:t>
            </a:r>
            <a:endParaRPr lang="en-IN" dirty="0"/>
          </a:p>
          <a:p>
            <a:r>
              <a:rPr lang="en-US" dirty="0"/>
              <a:t>After correction</a:t>
            </a:r>
            <a:r>
              <a:rPr lang="en-IN" dirty="0"/>
              <a:t> </a:t>
            </a:r>
            <a:r>
              <a:rPr lang="en-US" dirty="0"/>
              <a:t>using </a:t>
            </a:r>
            <a:r>
              <a:rPr lang="en-US" b="1" dirty="0"/>
              <a:t>sample label</a:t>
            </a:r>
            <a:r>
              <a:rPr lang="en-IN" b="1" dirty="0"/>
              <a:t> </a:t>
            </a:r>
            <a:r>
              <a:rPr lang="en-US" b="1" dirty="0"/>
              <a:t>permutations</a:t>
            </a:r>
            <a:r>
              <a:rPr lang="en-US" dirty="0"/>
              <a:t>, 19 gene sets were identified</a:t>
            </a:r>
            <a:r>
              <a:rPr lang="en-IN" dirty="0"/>
              <a:t> </a:t>
            </a:r>
            <a:r>
              <a:rPr lang="en-US" dirty="0"/>
              <a:t>with P50.05</a:t>
            </a:r>
            <a:r>
              <a:rPr lang="en-IN" dirty="0"/>
              <a:t>.</a:t>
            </a:r>
            <a:r>
              <a:rPr lang="en-US" dirty="0"/>
              <a:t> </a:t>
            </a:r>
            <a:endParaRPr lang="en-IN" dirty="0"/>
          </a:p>
          <a:p>
            <a:r>
              <a:rPr lang="en-US" dirty="0"/>
              <a:t>GSA corrected by </a:t>
            </a:r>
            <a:r>
              <a:rPr lang="en-US" b="1" dirty="0" err="1"/>
              <a:t>GOseq</a:t>
            </a:r>
            <a:r>
              <a:rPr lang="en-US" dirty="0"/>
              <a:t> identified 12</a:t>
            </a:r>
            <a:r>
              <a:rPr lang="en-IN" dirty="0"/>
              <a:t> </a:t>
            </a:r>
            <a:r>
              <a:rPr lang="en-US" dirty="0"/>
              <a:t>gene sets</a:t>
            </a:r>
            <a:r>
              <a:rPr lang="en-IN" dirty="0"/>
              <a:t> </a:t>
            </a:r>
            <a:r>
              <a:rPr lang="en-US" dirty="0"/>
              <a:t>compared with 262</a:t>
            </a:r>
            <a:r>
              <a:rPr lang="en-IN" dirty="0"/>
              <a:t> </a:t>
            </a:r>
            <a:r>
              <a:rPr lang="en-US" dirty="0"/>
              <a:t>when using an uncorrected approach. </a:t>
            </a:r>
            <a:endParaRPr lang="en-IN" dirty="0"/>
          </a:p>
          <a:p>
            <a:r>
              <a:rPr lang="en-IN" dirty="0"/>
              <a:t>Out of </a:t>
            </a:r>
            <a:r>
              <a:rPr lang="en-US" dirty="0"/>
              <a:t>12 gene sets 11 were also identified by </a:t>
            </a:r>
            <a:r>
              <a:rPr lang="en-IN" dirty="0"/>
              <a:t>sample </a:t>
            </a:r>
            <a:r>
              <a:rPr lang="en-US" dirty="0"/>
              <a:t>label </a:t>
            </a:r>
            <a:r>
              <a:rPr lang="en-US" dirty="0" err="1"/>
              <a:t>permutati</a:t>
            </a:r>
            <a:r>
              <a:rPr lang="en-IN" dirty="0"/>
              <a:t>on</a:t>
            </a:r>
            <a:r>
              <a:rPr lang="en-US" dirty="0"/>
              <a:t>. </a:t>
            </a:r>
            <a:endParaRPr lang="en-IN" dirty="0"/>
          </a:p>
          <a:p>
            <a:endParaRPr lang="en-IN" dirty="0"/>
          </a:p>
          <a:p>
            <a:endParaRPr lang="en-IN" dirty="0"/>
          </a:p>
          <a:p>
            <a:pPr marL="0" indent="0">
              <a:buNone/>
            </a:pPr>
            <a:r>
              <a:rPr lang="en-US" sz="3500" b="1" dirty="0" err="1">
                <a:solidFill>
                  <a:srgbClr val="C00000"/>
                </a:solidFill>
              </a:rPr>
              <a:t>Goseq</a:t>
            </a:r>
            <a:r>
              <a:rPr lang="en-IN" sz="3500" b="1" dirty="0">
                <a:solidFill>
                  <a:srgbClr val="C00000"/>
                </a:solidFill>
              </a:rPr>
              <a:t> – Better but</a:t>
            </a:r>
            <a:r>
              <a:rPr lang="en-IN" b="1" dirty="0">
                <a:solidFill>
                  <a:srgbClr val="C00000"/>
                </a:solidFill>
              </a:rPr>
              <a:t> </a:t>
            </a:r>
            <a:r>
              <a:rPr lang="en-US" dirty="0">
                <a:solidFill>
                  <a:srgbClr val="C00000"/>
                </a:solidFill>
              </a:rPr>
              <a:t>statistical</a:t>
            </a:r>
            <a:r>
              <a:rPr lang="en-IN" dirty="0">
                <a:solidFill>
                  <a:srgbClr val="C00000"/>
                </a:solidFill>
              </a:rPr>
              <a:t> </a:t>
            </a:r>
            <a:r>
              <a:rPr lang="en-US" dirty="0">
                <a:solidFill>
                  <a:srgbClr val="C00000"/>
                </a:solidFill>
              </a:rPr>
              <a:t>significance</a:t>
            </a:r>
            <a:r>
              <a:rPr lang="en-IN" dirty="0">
                <a:solidFill>
                  <a:srgbClr val="C00000"/>
                </a:solidFill>
              </a:rPr>
              <a:t> (</a:t>
            </a:r>
            <a:r>
              <a:rPr lang="en-US" dirty="0">
                <a:solidFill>
                  <a:srgbClr val="C00000"/>
                </a:solidFill>
              </a:rPr>
              <a:t>by a permutation method</a:t>
            </a:r>
            <a:r>
              <a:rPr lang="en-IN" dirty="0">
                <a:solidFill>
                  <a:srgbClr val="C00000"/>
                </a:solidFill>
              </a:rPr>
              <a:t>)</a:t>
            </a:r>
            <a:r>
              <a:rPr lang="en-US" dirty="0">
                <a:solidFill>
                  <a:srgbClr val="C00000"/>
                </a:solidFill>
              </a:rPr>
              <a:t> limited because of the relatively small sample sizes </a:t>
            </a:r>
            <a:r>
              <a:rPr lang="en-IN" dirty="0">
                <a:solidFill>
                  <a:srgbClr val="C00000"/>
                </a:solidFill>
              </a:rPr>
              <a:t>for</a:t>
            </a:r>
            <a:r>
              <a:rPr lang="en-US" dirty="0">
                <a:solidFill>
                  <a:srgbClr val="C00000"/>
                </a:solidFill>
              </a:rPr>
              <a:t> genome-wide methylation experiments.</a:t>
            </a:r>
          </a:p>
        </p:txBody>
      </p:sp>
    </p:spTree>
    <p:extLst>
      <p:ext uri="{BB962C8B-B14F-4D97-AF65-F5344CB8AC3E}">
        <p14:creationId xmlns:p14="http://schemas.microsoft.com/office/powerpoint/2010/main" val="3772040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5D53F-525C-954C-8196-5175BCBF4FFF}"/>
              </a:ext>
            </a:extLst>
          </p:cNvPr>
          <p:cNvSpPr>
            <a:spLocks noGrp="1"/>
          </p:cNvSpPr>
          <p:nvPr>
            <p:ph type="title"/>
          </p:nvPr>
        </p:nvSpPr>
        <p:spPr>
          <a:xfrm>
            <a:off x="32202" y="-1"/>
            <a:ext cx="10981765" cy="1494119"/>
          </a:xfrm>
        </p:spPr>
        <p:txBody>
          <a:bodyPr/>
          <a:lstStyle/>
          <a:p>
            <a:r>
              <a:rPr lang="en-IN" b="1" dirty="0">
                <a:solidFill>
                  <a:schemeClr val="accent2">
                    <a:lumMod val="50000"/>
                  </a:schemeClr>
                </a:solidFill>
              </a:rPr>
              <a:t>R- Package- missMethyl</a:t>
            </a: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AE80BA81-B927-ED49-9C0F-338DDA53DF51}"/>
              </a:ext>
            </a:extLst>
          </p:cNvPr>
          <p:cNvSpPr>
            <a:spLocks noGrp="1"/>
          </p:cNvSpPr>
          <p:nvPr>
            <p:ph idx="1"/>
          </p:nvPr>
        </p:nvSpPr>
        <p:spPr>
          <a:xfrm>
            <a:off x="32202" y="1494118"/>
            <a:ext cx="12159798" cy="5363882"/>
          </a:xfrm>
        </p:spPr>
        <p:txBody>
          <a:bodyPr>
            <a:normAutofit/>
          </a:bodyPr>
          <a:lstStyle/>
          <a:p>
            <a:pPr>
              <a:buFont typeface="Wingdings" pitchFamily="2" charset="2"/>
              <a:buChar char="Ø"/>
            </a:pPr>
            <a:r>
              <a:rPr lang="en-US" sz="3200" dirty="0">
                <a:solidFill>
                  <a:srgbClr val="2A2A2A"/>
                </a:solidFill>
                <a:latin typeface="Merriweather-Regular"/>
              </a:rPr>
              <a:t>dedicated tools </a:t>
            </a:r>
            <a:r>
              <a:rPr lang="en-IN" sz="3200" dirty="0">
                <a:solidFill>
                  <a:srgbClr val="2A2A2A"/>
                </a:solidFill>
                <a:latin typeface="Merriweather-Regular"/>
              </a:rPr>
              <a:t>for </a:t>
            </a:r>
            <a:r>
              <a:rPr lang="en-US" sz="3200" dirty="0">
                <a:solidFill>
                  <a:srgbClr val="2A2A2A"/>
                </a:solidFill>
                <a:latin typeface="Merriweather-Regular"/>
              </a:rPr>
              <a:t>analyses </a:t>
            </a:r>
            <a:r>
              <a:rPr lang="en-IN" sz="3200" dirty="0">
                <a:solidFill>
                  <a:srgbClr val="2A2A2A"/>
                </a:solidFill>
                <a:latin typeface="Merriweather-Regular"/>
              </a:rPr>
              <a:t>at </a:t>
            </a:r>
            <a:r>
              <a:rPr lang="en-US" sz="3200" dirty="0">
                <a:solidFill>
                  <a:srgbClr val="2A2A2A"/>
                </a:solidFill>
                <a:latin typeface="Merriweather-Regular"/>
              </a:rPr>
              <a:t>HumanMethylation450 BeadChip </a:t>
            </a:r>
            <a:r>
              <a:rPr lang="en-IN" sz="3200" dirty="0">
                <a:solidFill>
                  <a:srgbClr val="2A2A2A"/>
                </a:solidFill>
                <a:latin typeface="Merriweather-Regular"/>
              </a:rPr>
              <a:t>(</a:t>
            </a:r>
            <a:r>
              <a:rPr lang="en-US" sz="3200" dirty="0">
                <a:solidFill>
                  <a:srgbClr val="2A2A2A"/>
                </a:solidFill>
                <a:latin typeface="Merriweather-Regular"/>
              </a:rPr>
              <a:t> profile &gt;450 000 CpGs across the human genome</a:t>
            </a:r>
            <a:r>
              <a:rPr lang="en-IN" sz="3200" dirty="0">
                <a:solidFill>
                  <a:srgbClr val="2A2A2A"/>
                </a:solidFill>
                <a:latin typeface="Merriweather-Regular"/>
              </a:rPr>
              <a:t>)</a:t>
            </a:r>
            <a:r>
              <a:rPr lang="en-US" sz="3200" dirty="0">
                <a:solidFill>
                  <a:srgbClr val="2A2A2A"/>
                </a:solidFill>
                <a:latin typeface="Merriweather-Regular"/>
              </a:rPr>
              <a:t> </a:t>
            </a:r>
            <a:endParaRPr lang="en-IN" sz="3200" dirty="0">
              <a:solidFill>
                <a:srgbClr val="2A2A2A"/>
              </a:solidFill>
              <a:latin typeface="Merriweather-Regular"/>
            </a:endParaRPr>
          </a:p>
          <a:p>
            <a:pPr>
              <a:buFont typeface="Wingdings" pitchFamily="2" charset="2"/>
              <a:buChar char="Ø"/>
            </a:pPr>
            <a:r>
              <a:rPr lang="en-US" sz="3200" dirty="0">
                <a:solidFill>
                  <a:srgbClr val="2A2A2A"/>
                </a:solidFill>
                <a:latin typeface="Merriweather-Regular"/>
              </a:rPr>
              <a:t>methods </a:t>
            </a:r>
            <a:r>
              <a:rPr lang="en-IN" sz="3200" dirty="0">
                <a:solidFill>
                  <a:srgbClr val="2A2A2A"/>
                </a:solidFill>
                <a:latin typeface="Merriweather-Regular"/>
              </a:rPr>
              <a:t>:</a:t>
            </a:r>
            <a:r>
              <a:rPr lang="en-US" sz="3200" dirty="0">
                <a:solidFill>
                  <a:srgbClr val="2A2A2A"/>
                </a:solidFill>
                <a:latin typeface="Merriweather-Regular"/>
              </a:rPr>
              <a:t>normalization</a:t>
            </a:r>
            <a:r>
              <a:rPr lang="en-IN" sz="3200" dirty="0">
                <a:solidFill>
                  <a:srgbClr val="2A2A2A"/>
                </a:solidFill>
                <a:latin typeface="Merriweather-Regular"/>
              </a:rPr>
              <a:t> -&gt; </a:t>
            </a:r>
            <a:r>
              <a:rPr lang="en-US" sz="3200" dirty="0">
                <a:solidFill>
                  <a:srgbClr val="2A2A2A"/>
                </a:solidFill>
                <a:latin typeface="Merriweather-Regular"/>
              </a:rPr>
              <a:t>removal of unwanted variation (RUV) </a:t>
            </a:r>
            <a:r>
              <a:rPr lang="en-IN" sz="3200" dirty="0">
                <a:solidFill>
                  <a:srgbClr val="2A2A2A"/>
                </a:solidFill>
                <a:latin typeface="Merriweather-Regular"/>
              </a:rPr>
              <a:t>-&gt;  </a:t>
            </a:r>
            <a:r>
              <a:rPr lang="en-US" sz="3200" dirty="0">
                <a:solidFill>
                  <a:srgbClr val="2A2A2A"/>
                </a:solidFill>
                <a:latin typeface="Merriweather-Regular"/>
              </a:rPr>
              <a:t>differential variability testing </a:t>
            </a:r>
            <a:r>
              <a:rPr lang="en-IN" sz="3200" dirty="0">
                <a:solidFill>
                  <a:srgbClr val="2A2A2A"/>
                </a:solidFill>
                <a:latin typeface="Merriweather-Regular"/>
              </a:rPr>
              <a:t>-&gt; GSA. </a:t>
            </a:r>
          </a:p>
          <a:p>
            <a:pPr>
              <a:buFont typeface="Wingdings" pitchFamily="2" charset="2"/>
              <a:buChar char="Ø"/>
            </a:pPr>
            <a:r>
              <a:rPr lang="en-US" sz="3200" dirty="0">
                <a:solidFill>
                  <a:srgbClr val="2A2A2A"/>
                </a:solidFill>
                <a:latin typeface="Merriweather-Regular"/>
              </a:rPr>
              <a:t>Software packages</a:t>
            </a:r>
            <a:r>
              <a:rPr lang="en-IN" sz="3200" dirty="0">
                <a:solidFill>
                  <a:srgbClr val="2A2A2A"/>
                </a:solidFill>
                <a:latin typeface="Merriweather-Regular"/>
              </a:rPr>
              <a:t>:</a:t>
            </a:r>
            <a:r>
              <a:rPr lang="en-US" sz="3200" dirty="0">
                <a:solidFill>
                  <a:srgbClr val="2A2A2A"/>
                </a:solidFill>
                <a:latin typeface="Merriweather-Regular"/>
              </a:rPr>
              <a:t> </a:t>
            </a:r>
            <a:r>
              <a:rPr lang="en-US" sz="3200" dirty="0" err="1">
                <a:solidFill>
                  <a:srgbClr val="2A2A2A"/>
                </a:solidFill>
                <a:latin typeface="Merriweather-Regular"/>
              </a:rPr>
              <a:t>minfi</a:t>
            </a:r>
            <a:r>
              <a:rPr lang="en-US" sz="3200" dirty="0">
                <a:solidFill>
                  <a:srgbClr val="2A2A2A"/>
                </a:solidFill>
                <a:latin typeface="Merriweather-Regular"/>
              </a:rPr>
              <a:t> (</a:t>
            </a:r>
            <a:r>
              <a:rPr lang="en-US" sz="3200" dirty="0">
                <a:solidFill>
                  <a:srgbClr val="006FB7"/>
                </a:solidFill>
                <a:latin typeface="Merriweather-Regular"/>
              </a:rPr>
              <a:t>Aryee </a:t>
            </a:r>
            <a:r>
              <a:rPr lang="en-US" sz="3200" i="1" dirty="0" err="1">
                <a:solidFill>
                  <a:srgbClr val="006FB7"/>
                </a:solidFill>
                <a:latin typeface="Merriweather-Italic"/>
              </a:rPr>
              <a:t>etal</a:t>
            </a:r>
            <a:r>
              <a:rPr lang="en-US" sz="3200" i="1" dirty="0">
                <a:solidFill>
                  <a:srgbClr val="006FB7"/>
                </a:solidFill>
                <a:latin typeface="Merriweather-Italic"/>
              </a:rPr>
              <a:t>.</a:t>
            </a:r>
            <a:r>
              <a:rPr lang="en-US" sz="3200" i="0" dirty="0">
                <a:solidFill>
                  <a:srgbClr val="006FB7"/>
                </a:solidFill>
                <a:latin typeface="Merriweather-Regular"/>
              </a:rPr>
              <a:t>, 2014</a:t>
            </a:r>
            <a:r>
              <a:rPr lang="en-US" sz="3200" i="0" dirty="0">
                <a:solidFill>
                  <a:srgbClr val="2A2A2A"/>
                </a:solidFill>
                <a:latin typeface="Merriweather-Regular"/>
              </a:rPr>
              <a:t>), methylKit (</a:t>
            </a:r>
            <a:r>
              <a:rPr lang="en-US" sz="3200" i="0" dirty="0">
                <a:solidFill>
                  <a:srgbClr val="006FB7"/>
                </a:solidFill>
                <a:latin typeface="Merriweather-Regular"/>
              </a:rPr>
              <a:t>Akalin </a:t>
            </a:r>
            <a:r>
              <a:rPr lang="en-US" sz="3200" i="1" dirty="0" err="1">
                <a:solidFill>
                  <a:srgbClr val="006FB7"/>
                </a:solidFill>
                <a:latin typeface="Merriweather-Italic"/>
              </a:rPr>
              <a:t>etal</a:t>
            </a:r>
            <a:r>
              <a:rPr lang="en-US" sz="3200" i="1" dirty="0">
                <a:solidFill>
                  <a:srgbClr val="006FB7"/>
                </a:solidFill>
                <a:latin typeface="Merriweather-Italic"/>
              </a:rPr>
              <a:t>.</a:t>
            </a:r>
            <a:r>
              <a:rPr lang="en-US" sz="3200" i="0" dirty="0">
                <a:solidFill>
                  <a:srgbClr val="006FB7"/>
                </a:solidFill>
                <a:latin typeface="Merriweather-Regular"/>
              </a:rPr>
              <a:t>, 2012</a:t>
            </a:r>
            <a:r>
              <a:rPr lang="en-US" sz="3200" i="0" dirty="0">
                <a:solidFill>
                  <a:srgbClr val="2A2A2A"/>
                </a:solidFill>
                <a:latin typeface="Merriweather-Regular"/>
              </a:rPr>
              <a:t>) and </a:t>
            </a:r>
            <a:r>
              <a:rPr lang="en-US" sz="3200" i="0" dirty="0" err="1">
                <a:solidFill>
                  <a:srgbClr val="2A2A2A"/>
                </a:solidFill>
                <a:latin typeface="Merriweather-Regular"/>
              </a:rPr>
              <a:t>methylumi</a:t>
            </a:r>
            <a:r>
              <a:rPr lang="en-US" sz="3200" i="0" dirty="0">
                <a:solidFill>
                  <a:srgbClr val="2A2A2A"/>
                </a:solidFill>
                <a:latin typeface="Merriweather-Regular"/>
              </a:rPr>
              <a:t>.</a:t>
            </a:r>
            <a:endParaRPr lang="en-IN" sz="3200" i="0" dirty="0">
              <a:solidFill>
                <a:srgbClr val="2A2A2A"/>
              </a:solidFill>
              <a:latin typeface="Merriweather-Regular"/>
            </a:endParaRPr>
          </a:p>
          <a:p>
            <a:pPr marL="0" indent="0">
              <a:buNone/>
            </a:pPr>
            <a:endParaRPr lang="en-IN" sz="3200" b="1" dirty="0">
              <a:solidFill>
                <a:srgbClr val="2A2A2A"/>
              </a:solidFill>
              <a:latin typeface="SourceSansPro-Bold"/>
            </a:endParaRPr>
          </a:p>
          <a:p>
            <a:pPr marL="0" indent="0">
              <a:buNone/>
            </a:pPr>
            <a:endParaRPr lang="en-US" sz="3200" dirty="0"/>
          </a:p>
        </p:txBody>
      </p:sp>
      <p:pic>
        <p:nvPicPr>
          <p:cNvPr id="4" name="Picture 4">
            <a:extLst>
              <a:ext uri="{FF2B5EF4-FFF2-40B4-BE49-F238E27FC236}">
                <a16:creationId xmlns:a16="http://schemas.microsoft.com/office/drawing/2014/main" id="{AD0074B1-1A42-AD4C-9CDC-3729BFA0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737" y="4447600"/>
            <a:ext cx="2271351" cy="2410400"/>
          </a:xfrm>
          <a:prstGeom prst="rect">
            <a:avLst/>
          </a:prstGeom>
        </p:spPr>
      </p:pic>
      <p:pic>
        <p:nvPicPr>
          <p:cNvPr id="6" name="Picture 6">
            <a:extLst>
              <a:ext uri="{FF2B5EF4-FFF2-40B4-BE49-F238E27FC236}">
                <a16:creationId xmlns:a16="http://schemas.microsoft.com/office/drawing/2014/main" id="{FDF3CDF0-1DEE-A14B-969D-BB67E7398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084" y="4176059"/>
            <a:ext cx="6549844" cy="2648866"/>
          </a:xfrm>
          <a:prstGeom prst="rect">
            <a:avLst/>
          </a:prstGeom>
        </p:spPr>
      </p:pic>
      <p:sp>
        <p:nvSpPr>
          <p:cNvPr id="9" name="TextBox 8">
            <a:extLst>
              <a:ext uri="{FF2B5EF4-FFF2-40B4-BE49-F238E27FC236}">
                <a16:creationId xmlns:a16="http://schemas.microsoft.com/office/drawing/2014/main" id="{50F04930-C1AC-684E-AA67-2947AEC6A9E1}"/>
              </a:ext>
            </a:extLst>
          </p:cNvPr>
          <p:cNvSpPr txBox="1"/>
          <p:nvPr/>
        </p:nvSpPr>
        <p:spPr>
          <a:xfrm>
            <a:off x="119072" y="4447600"/>
            <a:ext cx="1752535" cy="1938992"/>
          </a:xfrm>
          <a:prstGeom prst="rect">
            <a:avLst/>
          </a:prstGeom>
          <a:noFill/>
        </p:spPr>
        <p:txBody>
          <a:bodyPr wrap="square">
            <a:spAutoFit/>
          </a:bodyPr>
          <a:lstStyle/>
          <a:p>
            <a:r>
              <a:rPr lang="en-US" sz="2000" i="1" dirty="0"/>
              <a:t>Jean-Philippe </a:t>
            </a:r>
            <a:r>
              <a:rPr lang="en-US" sz="2000" i="1" dirty="0" err="1"/>
              <a:t>Fortin</a:t>
            </a:r>
            <a:r>
              <a:rPr lang="en-US" sz="2000" i="1" dirty="0"/>
              <a:t>, Kasper Daniel Hansen</a:t>
            </a:r>
            <a:r>
              <a:rPr lang="en-IN" sz="2000" i="1"/>
              <a:t>, </a:t>
            </a:r>
            <a:r>
              <a:rPr lang="en-US" sz="2000" i="1"/>
              <a:t>Analysis </a:t>
            </a:r>
            <a:r>
              <a:rPr lang="en-US" sz="2000" i="1" dirty="0"/>
              <a:t>of 450k data using </a:t>
            </a:r>
            <a:r>
              <a:rPr lang="en-US" sz="2000" i="1" dirty="0" err="1"/>
              <a:t>minfi</a:t>
            </a:r>
            <a:endParaRPr lang="en-US" sz="2000" i="1" dirty="0"/>
          </a:p>
        </p:txBody>
      </p:sp>
    </p:spTree>
    <p:extLst>
      <p:ext uri="{BB962C8B-B14F-4D97-AF65-F5344CB8AC3E}">
        <p14:creationId xmlns:p14="http://schemas.microsoft.com/office/powerpoint/2010/main" val="1274875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7218D196-2EE1-AB4D-808B-65263221D7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169" r="3047" b="34730"/>
          <a:stretch/>
        </p:blipFill>
        <p:spPr>
          <a:xfrm>
            <a:off x="5443784" y="72192"/>
            <a:ext cx="6513871" cy="6713615"/>
          </a:xfrm>
          <a:prstGeom prst="rect">
            <a:avLst/>
          </a:prstGeom>
        </p:spPr>
      </p:pic>
      <p:sp>
        <p:nvSpPr>
          <p:cNvPr id="7" name="TextBox 6">
            <a:extLst>
              <a:ext uri="{FF2B5EF4-FFF2-40B4-BE49-F238E27FC236}">
                <a16:creationId xmlns:a16="http://schemas.microsoft.com/office/drawing/2014/main" id="{2D054636-3ADE-BC44-B353-D8C3958F4B93}"/>
              </a:ext>
            </a:extLst>
          </p:cNvPr>
          <p:cNvSpPr txBox="1"/>
          <p:nvPr/>
        </p:nvSpPr>
        <p:spPr>
          <a:xfrm>
            <a:off x="234345" y="0"/>
            <a:ext cx="8012720" cy="7232749"/>
          </a:xfrm>
          <a:prstGeom prst="rect">
            <a:avLst/>
          </a:prstGeom>
          <a:noFill/>
        </p:spPr>
        <p:txBody>
          <a:bodyPr wrap="square">
            <a:spAutoFit/>
          </a:bodyPr>
          <a:lstStyle/>
          <a:p>
            <a:r>
              <a:rPr lang="en-IN" sz="1600" u="sng" dirty="0"/>
              <a:t>Reading data into R</a:t>
            </a:r>
          </a:p>
          <a:p>
            <a:r>
              <a:rPr lang="en-US" sz="1600" dirty="0"/>
              <a:t>&gt; library(missMethyl)</a:t>
            </a:r>
          </a:p>
          <a:p>
            <a:r>
              <a:rPr lang="en-US" sz="1600" dirty="0"/>
              <a:t>&gt; library(</a:t>
            </a:r>
            <a:r>
              <a:rPr lang="en-US" sz="1600" dirty="0" err="1"/>
              <a:t>limma</a:t>
            </a:r>
            <a:r>
              <a:rPr lang="en-US" sz="1600" dirty="0"/>
              <a:t>)</a:t>
            </a:r>
          </a:p>
          <a:p>
            <a:r>
              <a:rPr lang="en-US" sz="1600" dirty="0"/>
              <a:t>&gt; library(</a:t>
            </a:r>
            <a:r>
              <a:rPr lang="en-US" sz="1600" dirty="0" err="1"/>
              <a:t>minfi</a:t>
            </a:r>
            <a:r>
              <a:rPr lang="en-US" sz="1600" dirty="0"/>
              <a:t>)</a:t>
            </a:r>
          </a:p>
          <a:p>
            <a:r>
              <a:rPr lang="en-US" sz="1600" dirty="0"/>
              <a:t>&gt; library(</a:t>
            </a:r>
            <a:r>
              <a:rPr lang="en-US" sz="1600" dirty="0" err="1"/>
              <a:t>minfiData</a:t>
            </a:r>
            <a:r>
              <a:rPr lang="en-US" sz="1600" dirty="0"/>
              <a:t>)</a:t>
            </a:r>
          </a:p>
          <a:p>
            <a:r>
              <a:rPr lang="en-IN" sz="1600" dirty="0"/>
              <a:t>&gt;</a:t>
            </a:r>
            <a:r>
              <a:rPr lang="en-IN" sz="1600" dirty="0" err="1"/>
              <a:t>rgSet</a:t>
            </a:r>
            <a:r>
              <a:rPr lang="en-IN" sz="1600" dirty="0"/>
              <a:t> &lt;- </a:t>
            </a:r>
            <a:r>
              <a:rPr lang="en-IN" sz="1600" dirty="0" err="1"/>
              <a:t>read.metharray.exp</a:t>
            </a:r>
            <a:r>
              <a:rPr lang="en-IN" sz="1600" dirty="0"/>
              <a:t>(targets = targets)</a:t>
            </a:r>
          </a:p>
          <a:p>
            <a:endParaRPr lang="en-IN" sz="1600" dirty="0"/>
          </a:p>
          <a:p>
            <a:r>
              <a:rPr lang="en-IN" sz="1600" b="1" dirty="0"/>
              <a:t>Subset-quantile within array </a:t>
            </a:r>
            <a:r>
              <a:rPr lang="en-IN" sz="1600" b="1" dirty="0" err="1"/>
              <a:t>normalization</a:t>
            </a:r>
            <a:r>
              <a:rPr lang="en-IN" sz="1600" b="1" dirty="0"/>
              <a:t> (SWAN)</a:t>
            </a:r>
          </a:p>
          <a:p>
            <a:r>
              <a:rPr lang="en-IN" sz="1600" dirty="0"/>
              <a:t>&gt;Set &lt;- preprocessRaw(</a:t>
            </a:r>
            <a:r>
              <a:rPr lang="en-IN" sz="1600" dirty="0" err="1"/>
              <a:t>rgSet</a:t>
            </a:r>
            <a:r>
              <a:rPr lang="en-IN" sz="1600" dirty="0"/>
              <a:t>)</a:t>
            </a:r>
          </a:p>
          <a:p>
            <a:r>
              <a:rPr lang="en-IN" sz="1600" dirty="0"/>
              <a:t>&gt;mSetSw &lt;- SWAN(</a:t>
            </a:r>
            <a:r>
              <a:rPr lang="en-IN" sz="1600" dirty="0" err="1"/>
              <a:t>mSet,verbose</a:t>
            </a:r>
            <a:r>
              <a:rPr lang="en-IN" sz="1600" dirty="0"/>
              <a:t>=TRUE)</a:t>
            </a:r>
          </a:p>
          <a:p>
            <a:endParaRPr lang="en-IN" sz="1600" dirty="0"/>
          </a:p>
          <a:p>
            <a:r>
              <a:rPr lang="en-IN" sz="1600" u="sng" dirty="0"/>
              <a:t>Filter out poor quality probes</a:t>
            </a:r>
          </a:p>
          <a:p>
            <a:r>
              <a:rPr lang="en-IN" sz="1600" dirty="0"/>
              <a:t>&gt;</a:t>
            </a:r>
            <a:r>
              <a:rPr lang="en-IN" sz="1600" dirty="0" err="1"/>
              <a:t>detP</a:t>
            </a:r>
            <a:r>
              <a:rPr lang="en-IN" sz="1600" dirty="0"/>
              <a:t> &lt;- detectionP(</a:t>
            </a:r>
            <a:r>
              <a:rPr lang="en-IN" sz="1600" dirty="0" err="1"/>
              <a:t>rgSet</a:t>
            </a:r>
            <a:r>
              <a:rPr lang="en-IN" sz="1600" dirty="0"/>
              <a:t>) </a:t>
            </a:r>
          </a:p>
          <a:p>
            <a:r>
              <a:rPr lang="en-IN" sz="1600" dirty="0"/>
              <a:t>&gt;keep &lt;- rowSums(</a:t>
            </a:r>
            <a:r>
              <a:rPr lang="en-IN" sz="1600" dirty="0" err="1"/>
              <a:t>detP</a:t>
            </a:r>
            <a:r>
              <a:rPr lang="en-IN" sz="1600" dirty="0"/>
              <a:t> &lt; 0.01) == </a:t>
            </a:r>
            <a:r>
              <a:rPr lang="en-IN" sz="1600" dirty="0" err="1"/>
              <a:t>ncol</a:t>
            </a:r>
            <a:r>
              <a:rPr lang="en-IN" sz="1600" dirty="0"/>
              <a:t>(</a:t>
            </a:r>
            <a:r>
              <a:rPr lang="en-IN" sz="1600" dirty="0" err="1"/>
              <a:t>rgSet</a:t>
            </a:r>
            <a:r>
              <a:rPr lang="en-IN" sz="1600" dirty="0"/>
              <a:t>) </a:t>
            </a:r>
          </a:p>
          <a:p>
            <a:r>
              <a:rPr lang="en-IN" sz="1600" dirty="0"/>
              <a:t>&gt;mSetSw &lt;- mSetSw[keep,]</a:t>
            </a:r>
          </a:p>
          <a:p>
            <a:endParaRPr lang="en-US" sz="1600" dirty="0"/>
          </a:p>
          <a:p>
            <a:r>
              <a:rPr lang="en-IN" sz="1600" u="sng" dirty="0"/>
              <a:t>Extracting Beta and M-values</a:t>
            </a:r>
          </a:p>
          <a:p>
            <a:r>
              <a:rPr lang="en-IN" sz="1600" dirty="0"/>
              <a:t>&gt;meth &lt;- getMeth(</a:t>
            </a:r>
            <a:r>
              <a:rPr lang="en-IN" sz="1600" dirty="0" err="1"/>
              <a:t>mset_reduced</a:t>
            </a:r>
            <a:r>
              <a:rPr lang="en-IN" sz="1600" dirty="0"/>
              <a:t>) </a:t>
            </a:r>
          </a:p>
          <a:p>
            <a:r>
              <a:rPr lang="en-IN" sz="1600" dirty="0"/>
              <a:t>&gt;</a:t>
            </a:r>
            <a:r>
              <a:rPr lang="en-IN" sz="1600" dirty="0" err="1"/>
              <a:t>unmeth</a:t>
            </a:r>
            <a:r>
              <a:rPr lang="en-IN" sz="1600" dirty="0"/>
              <a:t> &lt;- </a:t>
            </a:r>
            <a:r>
              <a:rPr lang="en-IN" sz="1600" dirty="0" err="1"/>
              <a:t>getUnmeth</a:t>
            </a:r>
            <a:r>
              <a:rPr lang="en-IN" sz="1600" dirty="0"/>
              <a:t>(</a:t>
            </a:r>
            <a:r>
              <a:rPr lang="en-IN" sz="1600" dirty="0" err="1"/>
              <a:t>mset_reduced</a:t>
            </a:r>
            <a:r>
              <a:rPr lang="en-IN" sz="1600" dirty="0"/>
              <a:t>) </a:t>
            </a:r>
          </a:p>
          <a:p>
            <a:r>
              <a:rPr lang="en-IN" sz="1600" dirty="0"/>
              <a:t>&gt;</a:t>
            </a:r>
            <a:r>
              <a:rPr lang="en-IN" sz="1600" dirty="0" err="1"/>
              <a:t>Mval</a:t>
            </a:r>
            <a:r>
              <a:rPr lang="en-IN" sz="1600" dirty="0"/>
              <a:t> &lt;- log2((meth + 100)/(</a:t>
            </a:r>
            <a:r>
              <a:rPr lang="en-IN" sz="1600" dirty="0" err="1"/>
              <a:t>unmeth</a:t>
            </a:r>
            <a:r>
              <a:rPr lang="en-IN" sz="1600" dirty="0"/>
              <a:t> + 100)) </a:t>
            </a:r>
          </a:p>
          <a:p>
            <a:r>
              <a:rPr lang="en-IN" sz="1600" dirty="0"/>
              <a:t>&gt;beta &lt;- getBeta(</a:t>
            </a:r>
            <a:r>
              <a:rPr lang="en-IN" sz="1600" dirty="0" err="1"/>
              <a:t>mset_reduced</a:t>
            </a:r>
            <a:r>
              <a:rPr lang="en-IN" sz="1600" dirty="0"/>
              <a:t>)</a:t>
            </a:r>
          </a:p>
          <a:p>
            <a:endParaRPr lang="en-IN" sz="1600" dirty="0"/>
          </a:p>
          <a:p>
            <a:r>
              <a:rPr lang="en-IN" sz="1600" u="sng" dirty="0"/>
              <a:t>Testing for differential methylation</a:t>
            </a:r>
          </a:p>
          <a:p>
            <a:r>
              <a:rPr lang="en-IN" sz="1600" dirty="0"/>
              <a:t>&gt;group &lt;- factor(targets$</a:t>
            </a:r>
            <a:r>
              <a:rPr lang="en-IN" sz="1600" dirty="0" err="1"/>
              <a:t>status,levels</a:t>
            </a:r>
            <a:r>
              <a:rPr lang="en-IN" sz="1600" dirty="0"/>
              <a:t>=c("normal","cancer"))</a:t>
            </a:r>
          </a:p>
          <a:p>
            <a:r>
              <a:rPr lang="en-IN" sz="1600" dirty="0"/>
              <a:t>&gt;# </a:t>
            </a:r>
            <a:r>
              <a:rPr lang="en-IN" sz="1600" dirty="0" err="1"/>
              <a:t>Limma</a:t>
            </a:r>
            <a:r>
              <a:rPr lang="en-IN" sz="1600" dirty="0"/>
              <a:t> package</a:t>
            </a:r>
          </a:p>
          <a:p>
            <a:r>
              <a:rPr lang="en-IN" sz="1600" dirty="0"/>
              <a:t>&gt;fit.reduced &lt;- lmFit(</a:t>
            </a:r>
            <a:r>
              <a:rPr lang="en-IN" sz="1600" dirty="0" err="1"/>
              <a:t>Mval,design</a:t>
            </a:r>
            <a:r>
              <a:rPr lang="en-IN" sz="1600" dirty="0"/>
              <a:t>) </a:t>
            </a:r>
          </a:p>
          <a:p>
            <a:r>
              <a:rPr lang="en-IN" sz="1600" dirty="0"/>
              <a:t>&gt;fit.reduced &lt;- eBayes(fit.reduced)</a:t>
            </a:r>
          </a:p>
          <a:p>
            <a:r>
              <a:rPr lang="en-IN" sz="1600" dirty="0"/>
              <a:t>&gt;summary(decideTests(fit.reduced))</a:t>
            </a:r>
          </a:p>
        </p:txBody>
      </p:sp>
    </p:spTree>
    <p:extLst>
      <p:ext uri="{BB962C8B-B14F-4D97-AF65-F5344CB8AC3E}">
        <p14:creationId xmlns:p14="http://schemas.microsoft.com/office/powerpoint/2010/main" val="256920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7DF6E-39BE-BB41-8A5C-0B011F6DC8F2}"/>
              </a:ext>
            </a:extLst>
          </p:cNvPr>
          <p:cNvSpPr>
            <a:spLocks noGrp="1"/>
          </p:cNvSpPr>
          <p:nvPr>
            <p:ph idx="1"/>
          </p:nvPr>
        </p:nvSpPr>
        <p:spPr>
          <a:xfrm>
            <a:off x="195651" y="0"/>
            <a:ext cx="12192000" cy="6858000"/>
          </a:xfrm>
        </p:spPr>
        <p:txBody>
          <a:bodyPr>
            <a:normAutofit lnSpcReduction="10000"/>
          </a:bodyPr>
          <a:lstStyle/>
          <a:p>
            <a:pPr marL="0" indent="0">
              <a:buNone/>
            </a:pPr>
            <a:r>
              <a:rPr lang="en-IN" sz="2000" b="1" dirty="0"/>
              <a:t>Removing unwanted variation(RUV)</a:t>
            </a:r>
          </a:p>
          <a:p>
            <a:pPr marL="0" indent="0">
              <a:buNone/>
            </a:pPr>
            <a:endParaRPr lang="en-IN" sz="2000" b="1" dirty="0"/>
          </a:p>
          <a:p>
            <a:pPr marL="0" indent="0">
              <a:buNone/>
            </a:pPr>
            <a:r>
              <a:rPr lang="en-IN" i="1" dirty="0"/>
              <a:t># get M-values for ALL probes</a:t>
            </a:r>
            <a:r>
              <a:rPr lang="en-IN" dirty="0"/>
              <a:t> </a:t>
            </a:r>
          </a:p>
          <a:p>
            <a:pPr marL="0" indent="0">
              <a:buNone/>
            </a:pPr>
            <a:r>
              <a:rPr lang="en-IN" dirty="0"/>
              <a:t>&gt;meth &lt;- getMeth(mSet) </a:t>
            </a:r>
          </a:p>
          <a:p>
            <a:pPr marL="0" indent="0">
              <a:buNone/>
            </a:pPr>
            <a:r>
              <a:rPr lang="en-IN" dirty="0"/>
              <a:t>&gt;</a:t>
            </a:r>
            <a:r>
              <a:rPr lang="en-IN" dirty="0" err="1"/>
              <a:t>unmeth</a:t>
            </a:r>
            <a:r>
              <a:rPr lang="en-IN" dirty="0"/>
              <a:t> &lt;- </a:t>
            </a:r>
            <a:r>
              <a:rPr lang="en-IN" dirty="0" err="1"/>
              <a:t>getUnmeth</a:t>
            </a:r>
            <a:r>
              <a:rPr lang="en-IN" dirty="0"/>
              <a:t>(mSet) </a:t>
            </a:r>
          </a:p>
          <a:p>
            <a:pPr marL="0" indent="0">
              <a:buNone/>
            </a:pPr>
            <a:r>
              <a:rPr lang="en-IN" dirty="0"/>
              <a:t>&gt;M &lt;- log2((meth + 100)/(</a:t>
            </a:r>
            <a:r>
              <a:rPr lang="en-IN" dirty="0" err="1"/>
              <a:t>unmeth</a:t>
            </a:r>
            <a:r>
              <a:rPr lang="en-IN" dirty="0"/>
              <a:t> + 100)) </a:t>
            </a:r>
          </a:p>
          <a:p>
            <a:pPr marL="0" indent="0">
              <a:buNone/>
            </a:pPr>
            <a:endParaRPr lang="en-IN" dirty="0"/>
          </a:p>
          <a:p>
            <a:pPr marL="0" indent="0">
              <a:buNone/>
            </a:pPr>
            <a:r>
              <a:rPr lang="en-IN" dirty="0"/>
              <a:t>&gt;INCs &lt;- getINCs(</a:t>
            </a:r>
            <a:r>
              <a:rPr lang="en-IN" dirty="0" err="1"/>
              <a:t>rgSet</a:t>
            </a:r>
            <a:r>
              <a:rPr lang="en-IN" dirty="0"/>
              <a:t>)</a:t>
            </a:r>
          </a:p>
          <a:p>
            <a:pPr marL="0" indent="0">
              <a:buNone/>
            </a:pPr>
            <a:r>
              <a:rPr lang="en-IN" dirty="0"/>
              <a:t>&gt;Mc &lt;- </a:t>
            </a:r>
            <a:r>
              <a:rPr lang="en-IN" dirty="0" err="1"/>
              <a:t>rbind</a:t>
            </a:r>
            <a:r>
              <a:rPr lang="en-IN" dirty="0"/>
              <a:t>(M,INCs) </a:t>
            </a:r>
          </a:p>
          <a:p>
            <a:pPr marL="0" indent="0">
              <a:buNone/>
            </a:pPr>
            <a:r>
              <a:rPr lang="en-IN" dirty="0"/>
              <a:t> </a:t>
            </a:r>
            <a:r>
              <a:rPr lang="en-IN" i="1" dirty="0"/>
              <a:t># Stage analysis</a:t>
            </a:r>
            <a:r>
              <a:rPr lang="en-IN" dirty="0"/>
              <a:t> 1  </a:t>
            </a:r>
          </a:p>
          <a:p>
            <a:pPr marL="0" indent="0">
              <a:buNone/>
            </a:pPr>
            <a:r>
              <a:rPr lang="en-IN" dirty="0"/>
              <a:t>&gt;</a:t>
            </a:r>
            <a:r>
              <a:rPr lang="en-IN" dirty="0" err="1"/>
              <a:t>rfit1</a:t>
            </a:r>
            <a:r>
              <a:rPr lang="en-IN" dirty="0"/>
              <a:t> &lt;- </a:t>
            </a:r>
            <a:r>
              <a:rPr lang="en-IN" dirty="0" err="1"/>
              <a:t>RUVfit</a:t>
            </a:r>
            <a:r>
              <a:rPr lang="en-IN" dirty="0"/>
              <a:t>(data=M, design=des, </a:t>
            </a:r>
            <a:r>
              <a:rPr lang="en-IN" dirty="0" err="1"/>
              <a:t>coef</a:t>
            </a:r>
            <a:r>
              <a:rPr lang="en-IN" dirty="0"/>
              <a:t>=2, </a:t>
            </a:r>
            <a:r>
              <a:rPr lang="en-IN" dirty="0" err="1"/>
              <a:t>ctl</a:t>
            </a:r>
            <a:r>
              <a:rPr lang="en-IN" dirty="0"/>
              <a:t>=ctl)</a:t>
            </a:r>
          </a:p>
          <a:p>
            <a:pPr marL="0" indent="0">
              <a:buNone/>
            </a:pPr>
            <a:r>
              <a:rPr lang="en-IN" dirty="0"/>
              <a:t>&gt;</a:t>
            </a:r>
            <a:r>
              <a:rPr lang="en-IN" dirty="0" err="1"/>
              <a:t>rfit2</a:t>
            </a:r>
            <a:r>
              <a:rPr lang="en-IN" dirty="0"/>
              <a:t> &lt;-</a:t>
            </a:r>
            <a:r>
              <a:rPr lang="en-IN" dirty="0" err="1"/>
              <a:t>RUVadj</a:t>
            </a:r>
            <a:r>
              <a:rPr lang="en-IN" dirty="0"/>
              <a:t>(</a:t>
            </a:r>
            <a:r>
              <a:rPr lang="en-IN" dirty="0" err="1"/>
              <a:t>rfit1</a:t>
            </a:r>
            <a:r>
              <a:rPr lang="en-IN" dirty="0"/>
              <a:t>)</a:t>
            </a:r>
          </a:p>
          <a:p>
            <a:pPr marL="0" indent="0">
              <a:buNone/>
            </a:pPr>
            <a:r>
              <a:rPr lang="en-IN" i="1" dirty="0"/>
              <a:t># Stage analysis</a:t>
            </a:r>
            <a:r>
              <a:rPr lang="en-IN" dirty="0"/>
              <a:t> 2- ECP to perform 2</a:t>
            </a:r>
            <a:r>
              <a:rPr lang="en-IN" baseline="30000" dirty="0"/>
              <a:t>nd</a:t>
            </a:r>
            <a:r>
              <a:rPr lang="en-IN" dirty="0"/>
              <a:t> dM</a:t>
            </a:r>
          </a:p>
          <a:p>
            <a:pPr marL="0" indent="0">
              <a:buNone/>
            </a:pPr>
            <a:r>
              <a:rPr lang="en-IN" dirty="0"/>
              <a:t>&gt;</a:t>
            </a:r>
            <a:r>
              <a:rPr lang="en-IN" dirty="0" err="1"/>
              <a:t>rfit1</a:t>
            </a:r>
            <a:r>
              <a:rPr lang="en-IN" dirty="0"/>
              <a:t> &lt;- </a:t>
            </a:r>
            <a:r>
              <a:rPr lang="en-IN" dirty="0" err="1"/>
              <a:t>RUVfit</a:t>
            </a:r>
            <a:r>
              <a:rPr lang="en-IN" dirty="0"/>
              <a:t>(data=M, design=des, </a:t>
            </a:r>
            <a:r>
              <a:rPr lang="en-IN" dirty="0" err="1"/>
              <a:t>coef</a:t>
            </a:r>
            <a:r>
              <a:rPr lang="en-IN" dirty="0"/>
              <a:t>=2, </a:t>
            </a:r>
            <a:r>
              <a:rPr lang="en-IN" dirty="0" err="1"/>
              <a:t>ctl</a:t>
            </a:r>
            <a:r>
              <a:rPr lang="en-IN" dirty="0"/>
              <a:t>=ctl)</a:t>
            </a:r>
          </a:p>
          <a:p>
            <a:pPr marL="0" indent="0">
              <a:buNone/>
            </a:pPr>
            <a:r>
              <a:rPr lang="en-IN" dirty="0"/>
              <a:t>&gt;</a:t>
            </a:r>
            <a:r>
              <a:rPr lang="en-IN" dirty="0" err="1"/>
              <a:t>rfit2</a:t>
            </a:r>
            <a:r>
              <a:rPr lang="en-IN" dirty="0"/>
              <a:t> &lt;-</a:t>
            </a:r>
            <a:r>
              <a:rPr lang="en-IN" dirty="0" err="1"/>
              <a:t>RUVadj</a:t>
            </a:r>
            <a:r>
              <a:rPr lang="en-IN" dirty="0"/>
              <a:t>(</a:t>
            </a:r>
            <a:r>
              <a:rPr lang="en-IN" dirty="0" err="1"/>
              <a:t>rfit1</a:t>
            </a:r>
            <a:r>
              <a:rPr lang="en-IN" dirty="0"/>
              <a:t>)</a:t>
            </a:r>
          </a:p>
          <a:p>
            <a:pPr marL="0" indent="0">
              <a:buNone/>
            </a:pPr>
            <a:endParaRPr lang="en-IN" dirty="0"/>
          </a:p>
          <a:p>
            <a:pPr marL="0" indent="0">
              <a:buNone/>
            </a:pPr>
            <a:endParaRPr lang="en-IN" dirty="0"/>
          </a:p>
          <a:p>
            <a:pPr marL="0" indent="0">
              <a:buNone/>
            </a:pPr>
            <a:endParaRPr lang="en-IN" dirty="0"/>
          </a:p>
          <a:p>
            <a:pPr marL="0" indent="0">
              <a:buNone/>
            </a:pPr>
            <a:endParaRPr lang="en-US" dirty="0"/>
          </a:p>
        </p:txBody>
      </p:sp>
      <p:pic>
        <p:nvPicPr>
          <p:cNvPr id="6" name="Picture 6">
            <a:extLst>
              <a:ext uri="{FF2B5EF4-FFF2-40B4-BE49-F238E27FC236}">
                <a16:creationId xmlns:a16="http://schemas.microsoft.com/office/drawing/2014/main" id="{B646B52B-5504-C141-9ABE-A1BA95CDE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2433" y="2230830"/>
            <a:ext cx="3773916" cy="4513006"/>
          </a:xfrm>
          <a:prstGeom prst="rect">
            <a:avLst/>
          </a:prstGeom>
        </p:spPr>
      </p:pic>
      <p:pic>
        <p:nvPicPr>
          <p:cNvPr id="8" name="Picture 4">
            <a:extLst>
              <a:ext uri="{FF2B5EF4-FFF2-40B4-BE49-F238E27FC236}">
                <a16:creationId xmlns:a16="http://schemas.microsoft.com/office/drawing/2014/main" id="{51A9183D-0082-FE41-A5B8-C5F95DF68FB7}"/>
              </a:ext>
            </a:extLst>
          </p:cNvPr>
          <p:cNvPicPr>
            <a:picLocks noChangeAspect="1"/>
          </p:cNvPicPr>
          <p:nvPr/>
        </p:nvPicPr>
        <p:blipFill rotWithShape="1">
          <a:blip r:embed="rId3">
            <a:extLst>
              <a:ext uri="{28A0092B-C50C-407E-A947-70E740481C1C}">
                <a14:useLocalDpi xmlns:a14="http://schemas.microsoft.com/office/drawing/2010/main" val="0"/>
              </a:ext>
            </a:extLst>
          </a:blip>
          <a:srcRect l="35382" t="76940" r="34923"/>
          <a:stretch/>
        </p:blipFill>
        <p:spPr>
          <a:xfrm>
            <a:off x="8815675" y="497622"/>
            <a:ext cx="2587432" cy="1733208"/>
          </a:xfrm>
          <a:prstGeom prst="rect">
            <a:avLst/>
          </a:prstGeom>
        </p:spPr>
      </p:pic>
    </p:spTree>
    <p:extLst>
      <p:ext uri="{BB962C8B-B14F-4D97-AF65-F5344CB8AC3E}">
        <p14:creationId xmlns:p14="http://schemas.microsoft.com/office/powerpoint/2010/main" val="1078999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BB3F95-B259-3941-9242-2D6BC2DE29A1}"/>
              </a:ext>
            </a:extLst>
          </p:cNvPr>
          <p:cNvSpPr>
            <a:spLocks noGrp="1"/>
          </p:cNvSpPr>
          <p:nvPr>
            <p:ph idx="1"/>
          </p:nvPr>
        </p:nvSpPr>
        <p:spPr>
          <a:xfrm>
            <a:off x="139557" y="71920"/>
            <a:ext cx="8206157" cy="6709024"/>
          </a:xfrm>
        </p:spPr>
        <p:txBody>
          <a:bodyPr>
            <a:normAutofit/>
          </a:bodyPr>
          <a:lstStyle/>
          <a:p>
            <a:pPr marL="0" indent="0">
              <a:buNone/>
            </a:pPr>
            <a:endParaRPr lang="en-IN" sz="2000" dirty="0"/>
          </a:p>
          <a:p>
            <a:pPr marL="0" indent="0">
              <a:buNone/>
            </a:pPr>
            <a:r>
              <a:rPr lang="en-IN" sz="2000" b="1" dirty="0"/>
              <a:t>Testing for differential variability (DiffVar)</a:t>
            </a:r>
          </a:p>
          <a:p>
            <a:pPr marL="0" indent="0">
              <a:buNone/>
            </a:pPr>
            <a:r>
              <a:rPr lang="en-IN" sz="2000" dirty="0"/>
              <a:t>&gt;</a:t>
            </a:r>
            <a:r>
              <a:rPr lang="en-IN" sz="2000" dirty="0" err="1"/>
              <a:t>grp</a:t>
            </a:r>
            <a:r>
              <a:rPr lang="en-IN" sz="2000" dirty="0"/>
              <a:t> &lt;- factor(target $status, levels = c(”normal”, “cancer”))</a:t>
            </a:r>
          </a:p>
          <a:p>
            <a:pPr marL="0" indent="0">
              <a:buNone/>
            </a:pPr>
            <a:r>
              <a:rPr lang="en-IN" sz="2000" dirty="0"/>
              <a:t>&gt;</a:t>
            </a:r>
            <a:r>
              <a:rPr lang="en-IN" sz="2000" dirty="0" err="1"/>
              <a:t>fitvar</a:t>
            </a:r>
            <a:r>
              <a:rPr lang="en-IN" sz="2000" dirty="0"/>
              <a:t> &lt;- varFit(</a:t>
            </a:r>
            <a:r>
              <a:rPr lang="en-IN" sz="2000" dirty="0" err="1"/>
              <a:t>Mval</a:t>
            </a:r>
            <a:r>
              <a:rPr lang="en-IN" sz="2000" dirty="0"/>
              <a:t>, design = design, </a:t>
            </a:r>
            <a:r>
              <a:rPr lang="en-IN" sz="2000" dirty="0" err="1"/>
              <a:t>coef</a:t>
            </a:r>
            <a:r>
              <a:rPr lang="en-IN" sz="2000" dirty="0"/>
              <a:t> = c(1,4))</a:t>
            </a:r>
          </a:p>
          <a:p>
            <a:pPr marL="0" indent="0">
              <a:buNone/>
            </a:pPr>
            <a:r>
              <a:rPr lang="en-IN" sz="2000" dirty="0"/>
              <a:t>&gt;</a:t>
            </a:r>
            <a:r>
              <a:rPr lang="en-IN" sz="2000" dirty="0" err="1"/>
              <a:t>contr</a:t>
            </a:r>
            <a:r>
              <a:rPr lang="en-IN" sz="2000" dirty="0"/>
              <a:t> &lt;- makeContrasts(</a:t>
            </a:r>
            <a:r>
              <a:rPr lang="en-IN" sz="2000" dirty="0" err="1"/>
              <a:t>groupcancer-groupnormal</a:t>
            </a:r>
            <a:r>
              <a:rPr lang="en-IN" sz="2000" dirty="0"/>
              <a:t>, levels=</a:t>
            </a:r>
            <a:r>
              <a:rPr lang="en-IN" sz="2000" dirty="0" err="1"/>
              <a:t>colnames</a:t>
            </a:r>
            <a:r>
              <a:rPr lang="en-IN" sz="2000" dirty="0"/>
              <a:t>(design2))</a:t>
            </a:r>
          </a:p>
          <a:p>
            <a:pPr marL="0" indent="0">
              <a:buNone/>
            </a:pPr>
            <a:r>
              <a:rPr lang="en-IN" sz="2000" dirty="0"/>
              <a:t>&gt;</a:t>
            </a:r>
            <a:r>
              <a:rPr lang="en-IN" sz="2000" dirty="0" err="1"/>
              <a:t>fitvar.contr</a:t>
            </a:r>
            <a:r>
              <a:rPr lang="en-IN" sz="2000" dirty="0"/>
              <a:t> &lt;- contrasts.varFit(</a:t>
            </a:r>
            <a:r>
              <a:rPr lang="en-IN" sz="2000" dirty="0" err="1"/>
              <a:t>fitvar.contr,contrasts</a:t>
            </a:r>
            <a:r>
              <a:rPr lang="en-IN" sz="2000" dirty="0"/>
              <a:t>=contr)</a:t>
            </a:r>
          </a:p>
          <a:p>
            <a:pPr marL="0" indent="0">
              <a:buNone/>
            </a:pPr>
            <a:endParaRPr lang="en-IN" sz="2000" dirty="0"/>
          </a:p>
          <a:p>
            <a:pPr marL="0" indent="0">
              <a:buNone/>
            </a:pPr>
            <a:r>
              <a:rPr lang="en-IN" sz="2000" u="sng" dirty="0"/>
              <a:t>RNA-</a:t>
            </a:r>
            <a:r>
              <a:rPr lang="en-IN" sz="2000" u="sng" dirty="0" err="1"/>
              <a:t>Seq</a:t>
            </a:r>
            <a:r>
              <a:rPr lang="en-IN" sz="2000" u="sng" dirty="0"/>
              <a:t> expression data</a:t>
            </a:r>
          </a:p>
          <a:p>
            <a:pPr marL="0" indent="0">
              <a:buNone/>
            </a:pPr>
            <a:r>
              <a:rPr lang="en-IN" sz="2000" b="1" dirty="0"/>
              <a:t>&gt;library</a:t>
            </a:r>
            <a:r>
              <a:rPr lang="en-IN" sz="2000" dirty="0"/>
              <a:t>(edgeR) </a:t>
            </a:r>
          </a:p>
          <a:p>
            <a:pPr marL="0" indent="0">
              <a:buNone/>
            </a:pPr>
            <a:r>
              <a:rPr lang="en-IN" sz="2000" dirty="0"/>
              <a:t>&gt;y &lt;- DGEList(counts=counts, genes=</a:t>
            </a:r>
            <a:r>
              <a:rPr lang="en-IN" sz="2000" dirty="0" err="1"/>
              <a:t>annot</a:t>
            </a:r>
            <a:r>
              <a:rPr lang="en-IN" sz="2000" dirty="0"/>
              <a:t>[</a:t>
            </a:r>
            <a:r>
              <a:rPr lang="en-IN" sz="2000" dirty="0" err="1"/>
              <a:t>rownames</a:t>
            </a:r>
            <a:r>
              <a:rPr lang="en-IN" sz="2000" dirty="0"/>
              <a:t>(counts),])</a:t>
            </a:r>
          </a:p>
          <a:p>
            <a:pPr marL="0" indent="0">
              <a:buNone/>
            </a:pPr>
            <a:r>
              <a:rPr lang="en-IN" sz="2000" dirty="0"/>
              <a:t>&gt;</a:t>
            </a:r>
            <a:r>
              <a:rPr lang="en-IN" sz="2000" dirty="0" err="1"/>
              <a:t>isexpr</a:t>
            </a:r>
            <a:r>
              <a:rPr lang="en-IN" sz="2000" dirty="0"/>
              <a:t> &lt;- rowSums(cpm(y)&gt;1) &gt;= 20 </a:t>
            </a:r>
          </a:p>
          <a:p>
            <a:pPr marL="0" indent="0">
              <a:buNone/>
            </a:pPr>
            <a:r>
              <a:rPr lang="en-IN" sz="2000" dirty="0"/>
              <a:t>&gt;</a:t>
            </a:r>
            <a:r>
              <a:rPr lang="en-IN" sz="2000" dirty="0" err="1"/>
              <a:t>hasannot</a:t>
            </a:r>
            <a:r>
              <a:rPr lang="en-IN" sz="2000" dirty="0"/>
              <a:t> &lt;- rowSums(is.na(y$genes))==0</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US" sz="2000" dirty="0"/>
          </a:p>
        </p:txBody>
      </p:sp>
      <p:pic>
        <p:nvPicPr>
          <p:cNvPr id="2" name="Picture 9">
            <a:extLst>
              <a:ext uri="{FF2B5EF4-FFF2-40B4-BE49-F238E27FC236}">
                <a16:creationId xmlns:a16="http://schemas.microsoft.com/office/drawing/2014/main" id="{9CEE9653-3346-F14C-A438-FDD34E94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9948" y="227689"/>
            <a:ext cx="4644547" cy="6397486"/>
          </a:xfrm>
          <a:prstGeom prst="rect">
            <a:avLst/>
          </a:prstGeom>
        </p:spPr>
      </p:pic>
    </p:spTree>
    <p:extLst>
      <p:ext uri="{BB962C8B-B14F-4D97-AF65-F5344CB8AC3E}">
        <p14:creationId xmlns:p14="http://schemas.microsoft.com/office/powerpoint/2010/main" val="117353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23FB-EF8C-0F4F-B455-F9524E4342FB}"/>
              </a:ext>
            </a:extLst>
          </p:cNvPr>
          <p:cNvSpPr>
            <a:spLocks noGrp="1"/>
          </p:cNvSpPr>
          <p:nvPr>
            <p:ph type="title"/>
          </p:nvPr>
        </p:nvSpPr>
        <p:spPr/>
        <p:txBody>
          <a:bodyPr>
            <a:normAutofit/>
          </a:bodyPr>
          <a:lstStyle/>
          <a:p>
            <a:r>
              <a:rPr lang="en-IN" dirty="0">
                <a:solidFill>
                  <a:schemeClr val="accent2">
                    <a:lumMod val="50000"/>
                  </a:schemeClr>
                </a:solidFill>
              </a:rPr>
              <a:t>GSA Approach: ‘</a:t>
            </a:r>
            <a:r>
              <a:rPr lang="en-IN" b="1" dirty="0" err="1">
                <a:solidFill>
                  <a:schemeClr val="accent2">
                    <a:lumMod val="50000"/>
                  </a:schemeClr>
                </a:solidFill>
              </a:rPr>
              <a:t>gometh</a:t>
            </a:r>
            <a:r>
              <a:rPr lang="en-IN" b="1" dirty="0">
                <a:solidFill>
                  <a:schemeClr val="accent2">
                    <a:lumMod val="50000"/>
                  </a:schemeClr>
                </a:solidFill>
              </a:rPr>
              <a:t>’ </a:t>
            </a:r>
            <a:r>
              <a:rPr lang="en-IN" dirty="0">
                <a:solidFill>
                  <a:schemeClr val="accent2">
                    <a:lumMod val="50000"/>
                  </a:schemeClr>
                </a:solidFill>
              </a:rPr>
              <a:t>for</a:t>
            </a:r>
            <a:r>
              <a:rPr lang="en-IN" b="1" dirty="0">
                <a:solidFill>
                  <a:schemeClr val="accent2">
                    <a:lumMod val="50000"/>
                  </a:schemeClr>
                </a:solidFill>
              </a:rPr>
              <a:t> GO</a:t>
            </a:r>
            <a:r>
              <a:rPr lang="en-IN" sz="4400" dirty="0">
                <a:solidFill>
                  <a:schemeClr val="accent2">
                    <a:lumMod val="50000"/>
                  </a:schemeClr>
                </a:solidFill>
              </a:rPr>
              <a:t> analysis</a:t>
            </a:r>
            <a:br>
              <a:rPr lang="en-IN" sz="4400" u="sng" dirty="0"/>
            </a:br>
            <a:endParaRPr lang="en-US" b="1" dirty="0">
              <a:solidFill>
                <a:schemeClr val="accent2">
                  <a:lumMod val="50000"/>
                </a:schemeClr>
              </a:solidFill>
            </a:endParaRPr>
          </a:p>
        </p:txBody>
      </p:sp>
      <p:sp>
        <p:nvSpPr>
          <p:cNvPr id="3" name="Content Placeholder 2">
            <a:extLst>
              <a:ext uri="{FF2B5EF4-FFF2-40B4-BE49-F238E27FC236}">
                <a16:creationId xmlns:a16="http://schemas.microsoft.com/office/drawing/2014/main" id="{802139C5-240E-E740-AFA0-56C6BD52171D}"/>
              </a:ext>
            </a:extLst>
          </p:cNvPr>
          <p:cNvSpPr>
            <a:spLocks noGrp="1"/>
          </p:cNvSpPr>
          <p:nvPr>
            <p:ph idx="1"/>
          </p:nvPr>
        </p:nvSpPr>
        <p:spPr>
          <a:xfrm>
            <a:off x="1" y="1493006"/>
            <a:ext cx="6095999" cy="5364994"/>
          </a:xfrm>
        </p:spPr>
        <p:txBody>
          <a:bodyPr>
            <a:normAutofit/>
          </a:bodyPr>
          <a:lstStyle/>
          <a:p>
            <a:r>
              <a:rPr lang="en-US" sz="2200" b="0" i="1" dirty="0" err="1">
                <a:solidFill>
                  <a:srgbClr val="2A2A2A"/>
                </a:solidFill>
                <a:latin typeface="Times New Roman" panose="02020603050405020304" pitchFamily="18" charset="0"/>
                <a:cs typeface="Times New Roman" panose="02020603050405020304" pitchFamily="18" charset="0"/>
              </a:rPr>
              <a:t>gometh</a:t>
            </a:r>
            <a:r>
              <a:rPr lang="en-US" sz="2200" b="0" i="0" dirty="0">
                <a:solidFill>
                  <a:srgbClr val="2A2A2A"/>
                </a:solidFill>
                <a:latin typeface="Times New Roman" panose="02020603050405020304" pitchFamily="18" charset="0"/>
                <a:cs typeface="Times New Roman" panose="02020603050405020304" pitchFamily="18" charset="0"/>
              </a:rPr>
              <a:t> function modifies the </a:t>
            </a:r>
            <a:r>
              <a:rPr lang="en-US" sz="2200" b="0" i="1" dirty="0" err="1">
                <a:solidFill>
                  <a:srgbClr val="2A2A2A"/>
                </a:solidFill>
                <a:latin typeface="Times New Roman" panose="02020603050405020304" pitchFamily="18" charset="0"/>
                <a:cs typeface="Times New Roman" panose="02020603050405020304" pitchFamily="18" charset="0"/>
              </a:rPr>
              <a:t>goseq</a:t>
            </a:r>
            <a:r>
              <a:rPr lang="en-US" sz="2200" b="0" i="0" dirty="0">
                <a:solidFill>
                  <a:srgbClr val="2A2A2A"/>
                </a:solidFill>
                <a:latin typeface="Times New Roman" panose="02020603050405020304" pitchFamily="18" charset="0"/>
                <a:cs typeface="Times New Roman" panose="02020603050405020304" pitchFamily="18" charset="0"/>
              </a:rPr>
              <a:t> method</a:t>
            </a:r>
            <a:endParaRPr lang="en-IN" sz="2200" b="0" i="0" dirty="0">
              <a:solidFill>
                <a:srgbClr val="2A2A2A"/>
              </a:solidFill>
              <a:latin typeface="Times New Roman" panose="02020603050405020304" pitchFamily="18" charset="0"/>
              <a:cs typeface="Times New Roman" panose="02020603050405020304" pitchFamily="18" charset="0"/>
            </a:endParaRPr>
          </a:p>
          <a:p>
            <a:r>
              <a:rPr lang="en-US" sz="2200" b="0" i="0" dirty="0">
                <a:solidFill>
                  <a:srgbClr val="2A2A2A"/>
                </a:solidFill>
                <a:latin typeface="Times New Roman" panose="02020603050405020304" pitchFamily="18" charset="0"/>
                <a:cs typeface="Times New Roman" panose="02020603050405020304" pitchFamily="18" charset="0"/>
              </a:rPr>
              <a:t> input</a:t>
            </a:r>
            <a:r>
              <a:rPr lang="en-IN" sz="2200" b="0" i="0" dirty="0">
                <a:solidFill>
                  <a:srgbClr val="2A2A2A"/>
                </a:solidFill>
                <a:latin typeface="Times New Roman" panose="02020603050405020304" pitchFamily="18" charset="0"/>
                <a:cs typeface="Times New Roman" panose="02020603050405020304" pitchFamily="18" charset="0"/>
              </a:rPr>
              <a:t> = </a:t>
            </a:r>
            <a:r>
              <a:rPr lang="en-US" sz="2200" b="0" i="0" dirty="0">
                <a:solidFill>
                  <a:srgbClr val="2A2A2A"/>
                </a:solidFill>
                <a:latin typeface="Times New Roman" panose="02020603050405020304" pitchFamily="18" charset="0"/>
                <a:cs typeface="Times New Roman" panose="02020603050405020304" pitchFamily="18" charset="0"/>
              </a:rPr>
              <a:t>vector of significant CpGs</a:t>
            </a:r>
            <a:r>
              <a:rPr lang="en-IN" sz="2200" b="0" i="0" dirty="0">
                <a:solidFill>
                  <a:srgbClr val="2A2A2A"/>
                </a:solidFill>
                <a:latin typeface="Times New Roman" panose="02020603050405020304" pitchFamily="18" charset="0"/>
                <a:cs typeface="Times New Roman" panose="02020603050405020304" pitchFamily="18" charset="0"/>
              </a:rPr>
              <a:t>.</a:t>
            </a:r>
          </a:p>
          <a:p>
            <a:r>
              <a:rPr lang="en-US" sz="2200" b="0" i="0" dirty="0">
                <a:solidFill>
                  <a:srgbClr val="2A2A2A"/>
                </a:solidFill>
                <a:latin typeface="Times New Roman" panose="02020603050405020304" pitchFamily="18" charset="0"/>
                <a:cs typeface="Times New Roman" panose="02020603050405020304" pitchFamily="18" charset="0"/>
              </a:rPr>
              <a:t>calculates the probability of a gene being selected given the number of associated CpGs. </a:t>
            </a:r>
            <a:endParaRPr lang="en-IN" sz="2200" b="0" i="0" dirty="0">
              <a:solidFill>
                <a:srgbClr val="2A2A2A"/>
              </a:solidFill>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create genetic-centric not CpG-centric</a:t>
            </a:r>
            <a:endParaRPr lang="en-IN" sz="2200" b="0" i="0" dirty="0">
              <a:solidFill>
                <a:srgbClr val="2A2A2A"/>
              </a:solidFill>
              <a:latin typeface="Times New Roman" panose="02020603050405020304" pitchFamily="18" charset="0"/>
              <a:cs typeface="Times New Roman" panose="02020603050405020304" pitchFamily="18" charset="0"/>
            </a:endParaRPr>
          </a:p>
          <a:p>
            <a:r>
              <a:rPr lang="en-US" sz="2200" b="0" i="0" dirty="0" err="1">
                <a:solidFill>
                  <a:srgbClr val="2A2A2A"/>
                </a:solidFill>
                <a:latin typeface="Times New Roman" panose="02020603050405020304" pitchFamily="18" charset="0"/>
                <a:cs typeface="Times New Roman" panose="02020603050405020304" pitchFamily="18" charset="0"/>
              </a:rPr>
              <a:t>Wallenius</a:t>
            </a:r>
            <a:r>
              <a:rPr lang="en-US" sz="2200" b="0" i="0" dirty="0">
                <a:solidFill>
                  <a:srgbClr val="2A2A2A"/>
                </a:solidFill>
                <a:latin typeface="Times New Roman" panose="02020603050405020304" pitchFamily="18" charset="0"/>
                <a:cs typeface="Times New Roman" panose="02020603050405020304" pitchFamily="18" charset="0"/>
              </a:rPr>
              <a:t>’ </a:t>
            </a:r>
            <a:r>
              <a:rPr lang="en-US" sz="2200" b="0" i="0" dirty="0" err="1">
                <a:solidFill>
                  <a:srgbClr val="2A2A2A"/>
                </a:solidFill>
                <a:latin typeface="Times New Roman" panose="02020603050405020304" pitchFamily="18" charset="0"/>
                <a:cs typeface="Times New Roman" panose="02020603050405020304" pitchFamily="18" charset="0"/>
              </a:rPr>
              <a:t>noncentral</a:t>
            </a:r>
            <a:r>
              <a:rPr lang="en-US" sz="2200" b="0" i="0" dirty="0">
                <a:solidFill>
                  <a:srgbClr val="2A2A2A"/>
                </a:solidFill>
                <a:latin typeface="Times New Roman" panose="02020603050405020304" pitchFamily="18" charset="0"/>
                <a:cs typeface="Times New Roman" panose="02020603050405020304" pitchFamily="18" charset="0"/>
              </a:rPr>
              <a:t> hypergeometric distribution for each gene ontology (GO) category.</a:t>
            </a:r>
            <a:endParaRPr lang="en-IN" sz="2200" b="0" i="0" dirty="0">
              <a:solidFill>
                <a:srgbClr val="2A2A2A"/>
              </a:solidFill>
              <a:latin typeface="Times New Roman" panose="02020603050405020304" pitchFamily="18" charset="0"/>
              <a:cs typeface="Times New Roman" panose="02020603050405020304" pitchFamily="18" charset="0"/>
            </a:endParaRPr>
          </a:p>
          <a:p>
            <a:r>
              <a:rPr lang="en-US" sz="2200" b="0" i="0" dirty="0">
                <a:solidFill>
                  <a:srgbClr val="2A2A2A"/>
                </a:solidFill>
                <a:latin typeface="Times New Roman" panose="02020603050405020304" pitchFamily="18" charset="0"/>
                <a:cs typeface="Times New Roman" panose="02020603050405020304" pitchFamily="18" charset="0"/>
              </a:rPr>
              <a:t>outputs </a:t>
            </a:r>
            <a:r>
              <a:rPr lang="en-IN" sz="2200" dirty="0">
                <a:solidFill>
                  <a:srgbClr val="2A2A2A"/>
                </a:solidFill>
                <a:latin typeface="Times New Roman" panose="02020603050405020304" pitchFamily="18" charset="0"/>
                <a:cs typeface="Times New Roman" panose="02020603050405020304" pitchFamily="18" charset="0"/>
              </a:rPr>
              <a:t>=</a:t>
            </a:r>
            <a:r>
              <a:rPr lang="en-US" sz="2200" b="0" i="0" dirty="0">
                <a:solidFill>
                  <a:srgbClr val="2A2A2A"/>
                </a:solidFill>
                <a:latin typeface="Times New Roman" panose="02020603050405020304" pitchFamily="18" charset="0"/>
                <a:cs typeface="Times New Roman" panose="02020603050405020304" pitchFamily="18" charset="0"/>
              </a:rPr>
              <a:t> </a:t>
            </a:r>
            <a:r>
              <a:rPr lang="en-US" sz="2200" b="0" i="0" dirty="0" err="1">
                <a:solidFill>
                  <a:srgbClr val="2A2A2A"/>
                </a:solidFill>
                <a:latin typeface="Times New Roman" panose="02020603050405020304" pitchFamily="18" charset="0"/>
                <a:cs typeface="Times New Roman" panose="02020603050405020304" pitchFamily="18" charset="0"/>
              </a:rPr>
              <a:t>dataframe</a:t>
            </a:r>
            <a:r>
              <a:rPr lang="en-US" sz="2200" b="0" i="0" dirty="0">
                <a:solidFill>
                  <a:srgbClr val="2A2A2A"/>
                </a:solidFill>
                <a:latin typeface="Times New Roman" panose="02020603050405020304" pitchFamily="18" charset="0"/>
                <a:cs typeface="Times New Roman" panose="02020603050405020304" pitchFamily="18" charset="0"/>
              </a:rPr>
              <a:t> with rows for each GO category tested and various statistics of interest. </a:t>
            </a:r>
            <a:endParaRPr lang="en-IN" sz="2200" b="0" i="0" dirty="0">
              <a:solidFill>
                <a:srgbClr val="2A2A2A"/>
              </a:solidFill>
              <a:latin typeface="Times New Roman" panose="02020603050405020304" pitchFamily="18" charset="0"/>
              <a:cs typeface="Times New Roman" panose="02020603050405020304" pitchFamily="18" charset="0"/>
            </a:endParaRPr>
          </a:p>
          <a:p>
            <a:r>
              <a:rPr lang="en-US" sz="2200" b="0" i="0" dirty="0">
                <a:solidFill>
                  <a:srgbClr val="2A2A2A"/>
                </a:solidFill>
                <a:latin typeface="Times New Roman" panose="02020603050405020304" pitchFamily="18" charset="0"/>
                <a:cs typeface="Times New Roman" panose="02020603050405020304" pitchFamily="18" charset="0"/>
              </a:rPr>
              <a:t>The </a:t>
            </a:r>
            <a:r>
              <a:rPr lang="en-US" sz="2200" b="0" dirty="0">
                <a:solidFill>
                  <a:srgbClr val="FF0000"/>
                </a:solidFill>
                <a:latin typeface="Times New Roman" panose="02020603050405020304" pitchFamily="18" charset="0"/>
                <a:cs typeface="Times New Roman" panose="02020603050405020304" pitchFamily="18" charset="0"/>
              </a:rPr>
              <a:t>topGO</a:t>
            </a:r>
            <a:r>
              <a:rPr lang="en-US" sz="2200" b="0" i="0" dirty="0">
                <a:solidFill>
                  <a:srgbClr val="2A2A2A"/>
                </a:solidFill>
                <a:latin typeface="Times New Roman" panose="02020603050405020304" pitchFamily="18" charset="0"/>
                <a:cs typeface="Times New Roman" panose="02020603050405020304" pitchFamily="18" charset="0"/>
              </a:rPr>
              <a:t> function in </a:t>
            </a:r>
            <a:r>
              <a:rPr lang="en-US" sz="2200" b="0" i="0" dirty="0" err="1">
                <a:solidFill>
                  <a:srgbClr val="2A2A2A"/>
                </a:solidFill>
                <a:latin typeface="Times New Roman" panose="02020603050405020304" pitchFamily="18" charset="0"/>
                <a:cs typeface="Times New Roman" panose="02020603050405020304" pitchFamily="18" charset="0"/>
              </a:rPr>
              <a:t>limma</a:t>
            </a:r>
            <a:r>
              <a:rPr lang="en-IN" sz="2200" b="0" i="0" dirty="0">
                <a:solidFill>
                  <a:srgbClr val="2A2A2A"/>
                </a:solidFill>
                <a:latin typeface="Times New Roman" panose="02020603050405020304" pitchFamily="18" charset="0"/>
                <a:cs typeface="Times New Roman" panose="02020603050405020304" pitchFamily="18" charset="0"/>
              </a:rPr>
              <a:t>  =&gt; </a:t>
            </a:r>
            <a:r>
              <a:rPr lang="en-US" sz="2200" b="0" i="0" dirty="0">
                <a:solidFill>
                  <a:srgbClr val="2A2A2A"/>
                </a:solidFill>
                <a:latin typeface="Times New Roman" panose="02020603050405020304" pitchFamily="18" charset="0"/>
                <a:cs typeface="Times New Roman" panose="02020603050405020304" pitchFamily="18" charset="0"/>
              </a:rPr>
              <a:t>top 20 GO categories, ranked by p-value.</a:t>
            </a:r>
            <a:endParaRPr lang="en-US" sz="2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F3201B4-83DF-324F-AFE4-2DD545419BAA}"/>
              </a:ext>
            </a:extLst>
          </p:cNvPr>
          <p:cNvSpPr txBox="1"/>
          <p:nvPr/>
        </p:nvSpPr>
        <p:spPr>
          <a:xfrm>
            <a:off x="6531430" y="1889881"/>
            <a:ext cx="5660570" cy="3477875"/>
          </a:xfrm>
          <a:prstGeom prst="rect">
            <a:avLst/>
          </a:prstGeom>
          <a:noFill/>
        </p:spPr>
        <p:txBody>
          <a:bodyPr wrap="square">
            <a:spAutoFit/>
          </a:bodyPr>
          <a:lstStyle/>
          <a:p>
            <a:pPr marL="0" indent="0">
              <a:buNone/>
            </a:pPr>
            <a:endParaRPr lang="en-IN" sz="2000" u="sng" dirty="0"/>
          </a:p>
          <a:p>
            <a:pPr marL="0" indent="0">
              <a:buNone/>
            </a:pPr>
            <a:r>
              <a:rPr lang="en-IN" sz="2000" dirty="0"/>
              <a:t>&gt;beta &lt;- getBeta(mSet) </a:t>
            </a:r>
          </a:p>
          <a:p>
            <a:pPr marL="0" indent="0">
              <a:buNone/>
            </a:pPr>
            <a:r>
              <a:rPr lang="en-IN" sz="2000" dirty="0"/>
              <a:t>&gt;beta_norm &lt;- rowMeans(beta[,des[,2]==0])</a:t>
            </a:r>
          </a:p>
          <a:p>
            <a:pPr marL="0" indent="0">
              <a:buNone/>
            </a:pPr>
            <a:r>
              <a:rPr lang="en-IN" sz="2000" dirty="0"/>
              <a:t>&gt;beta_can &lt;- rowMeans(beta[,des[,2]==1]) </a:t>
            </a:r>
          </a:p>
          <a:p>
            <a:pPr marL="0" indent="0">
              <a:buNone/>
            </a:pPr>
            <a:r>
              <a:rPr lang="en-IN" sz="2000" dirty="0"/>
              <a:t>&gt;Delta_beta &lt;- beta_can - beta_norm</a:t>
            </a:r>
          </a:p>
          <a:p>
            <a:pPr marL="0" indent="0">
              <a:buNone/>
            </a:pPr>
            <a:r>
              <a:rPr lang="en-IN" sz="2000" dirty="0"/>
              <a:t>&gt;topCpGs&lt;-topRUV(</a:t>
            </a:r>
            <a:r>
              <a:rPr lang="en-IN" sz="2000" dirty="0" err="1"/>
              <a:t>rfit2,number</a:t>
            </a:r>
            <a:r>
              <a:rPr lang="en-IN" sz="2000" dirty="0"/>
              <a:t>=10000)</a:t>
            </a:r>
          </a:p>
          <a:p>
            <a:pPr marL="0" indent="0">
              <a:buNone/>
            </a:pPr>
            <a:r>
              <a:rPr lang="en-IN" sz="2000" dirty="0"/>
              <a:t>&gt;library(IlluminaHumanMethylation450kanno.ilmn12.hg19) </a:t>
            </a:r>
          </a:p>
          <a:p>
            <a:pPr marL="0" indent="0">
              <a:buNone/>
            </a:pPr>
            <a:r>
              <a:rPr lang="en-IN" sz="2000" dirty="0"/>
              <a:t>&gt;</a:t>
            </a:r>
            <a:r>
              <a:rPr lang="en-IN" sz="2000" dirty="0" err="1"/>
              <a:t>gst</a:t>
            </a:r>
            <a:r>
              <a:rPr lang="en-IN" sz="2000" dirty="0"/>
              <a:t> &lt;- </a:t>
            </a:r>
            <a:r>
              <a:rPr lang="en-IN" sz="2000" dirty="0" err="1"/>
              <a:t>gometh</a:t>
            </a:r>
            <a:r>
              <a:rPr lang="en-IN" sz="2000" dirty="0"/>
              <a:t>(</a:t>
            </a:r>
            <a:r>
              <a:rPr lang="en-IN" sz="2000" dirty="0" err="1"/>
              <a:t>sig.cpg</a:t>
            </a:r>
            <a:r>
              <a:rPr lang="en-IN" sz="2000" dirty="0"/>
              <a:t>=sigCpGs, </a:t>
            </a:r>
            <a:r>
              <a:rPr lang="en-IN" sz="2000" dirty="0" err="1"/>
              <a:t>all.</a:t>
            </a:r>
            <a:r>
              <a:rPr lang="en-IN" sz="2000" err="1"/>
              <a:t>cpg</a:t>
            </a:r>
            <a:r>
              <a:rPr lang="en-IN" sz="2000"/>
              <a:t>= rownames</a:t>
            </a:r>
            <a:r>
              <a:rPr lang="en-IN" sz="2000" dirty="0"/>
              <a:t>(</a:t>
            </a:r>
            <a:r>
              <a:rPr lang="en-IN" sz="2000" dirty="0" err="1"/>
              <a:t>rfit2</a:t>
            </a:r>
            <a:r>
              <a:rPr lang="en-IN" sz="2000" dirty="0"/>
              <a:t>), collection="GO")</a:t>
            </a:r>
          </a:p>
          <a:p>
            <a:pPr marL="0" indent="0">
              <a:buNone/>
            </a:pPr>
            <a:r>
              <a:rPr lang="en-IN" sz="2000" dirty="0"/>
              <a:t>&gt;topGSA(</a:t>
            </a:r>
            <a:r>
              <a:rPr lang="en-IN" sz="2000" dirty="0" err="1"/>
              <a:t>gsa</a:t>
            </a:r>
            <a:r>
              <a:rPr lang="en-IN" sz="2000" dirty="0"/>
              <a:t>)</a:t>
            </a:r>
            <a:endParaRPr lang="en-US" sz="2000" dirty="0"/>
          </a:p>
        </p:txBody>
      </p:sp>
    </p:spTree>
    <p:extLst>
      <p:ext uri="{BB962C8B-B14F-4D97-AF65-F5344CB8AC3E}">
        <p14:creationId xmlns:p14="http://schemas.microsoft.com/office/powerpoint/2010/main" val="55543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3">
            <a:extLst>
              <a:ext uri="{FF2B5EF4-FFF2-40B4-BE49-F238E27FC236}">
                <a16:creationId xmlns:a16="http://schemas.microsoft.com/office/drawing/2014/main" id="{0AF19507-A8C6-4A7F-89A8-7F1B71167BD7}"/>
              </a:ext>
            </a:extLst>
          </p:cNvPr>
          <p:cNvSpPr>
            <a:spLocks noGrp="1" noChangeArrowheads="1"/>
          </p:cNvSpPr>
          <p:nvPr>
            <p:ph idx="1"/>
          </p:nvPr>
        </p:nvSpPr>
        <p:spPr>
          <a:xfrm>
            <a:off x="179873" y="1002505"/>
            <a:ext cx="7379651" cy="5718969"/>
          </a:xfrm>
        </p:spPr>
        <p:txBody>
          <a:bodyPr>
            <a:noAutofit/>
          </a:bodyPr>
          <a:lstStyle/>
          <a:p>
            <a:pPr>
              <a:lnSpc>
                <a:spcPct val="90000"/>
              </a:lnSpc>
            </a:pPr>
            <a:r>
              <a:rPr lang="en-IN" altLang="zh-TW" sz="2000" dirty="0">
                <a:latin typeface="Times New Roman" panose="02020603050405020304" pitchFamily="18" charset="0"/>
                <a:cs typeface="Times New Roman" panose="02020603050405020304" pitchFamily="18" charset="0"/>
              </a:rPr>
              <a:t>G</a:t>
            </a:r>
            <a:r>
              <a:rPr lang="en-US" altLang="zh-TW" sz="2000" dirty="0" err="1">
                <a:latin typeface="Times New Roman" panose="02020603050405020304" pitchFamily="18" charset="0"/>
                <a:cs typeface="Times New Roman" panose="02020603050405020304" pitchFamily="18" charset="0"/>
              </a:rPr>
              <a:t>enetics</a:t>
            </a:r>
            <a:r>
              <a:rPr lang="en-US" altLang="zh-TW" sz="2000" dirty="0">
                <a:latin typeface="Times New Roman" panose="02020603050405020304" pitchFamily="18" charset="0"/>
                <a:cs typeface="Times New Roman" panose="02020603050405020304" pitchFamily="18" charset="0"/>
              </a:rPr>
              <a:t> alone cannot explain the diversity of phenotypes within a population</a:t>
            </a:r>
          </a:p>
          <a:p>
            <a:pPr>
              <a:lnSpc>
                <a:spcPct val="90000"/>
              </a:lnSpc>
            </a:pPr>
            <a:r>
              <a:rPr lang="en-US" altLang="zh-TW" sz="2000" dirty="0">
                <a:latin typeface="Times New Roman" panose="02020603050405020304" pitchFamily="18" charset="0"/>
                <a:cs typeface="Times New Roman" panose="02020603050405020304" pitchFamily="18" charset="0"/>
              </a:rPr>
              <a:t>Monozygotic twins or cloned animals with identical DNA sequences can have different phenotypes and susceptibilities to disease.</a:t>
            </a:r>
          </a:p>
          <a:p>
            <a:pPr>
              <a:lnSpc>
                <a:spcPct val="90000"/>
              </a:lnSpc>
            </a:pPr>
            <a:r>
              <a:rPr lang="en-US" altLang="zh-TW" sz="2000" dirty="0">
                <a:latin typeface="Times New Roman" panose="02020603050405020304" pitchFamily="18" charset="0"/>
                <a:cs typeface="Times New Roman" panose="02020603050405020304" pitchFamily="18" charset="0"/>
              </a:rPr>
              <a:t>Epigenetic provides additional instructions on how, where, and when the genetic information should be used. </a:t>
            </a:r>
          </a:p>
          <a:p>
            <a:pPr>
              <a:lnSpc>
                <a:spcPct val="90000"/>
              </a:lnSpc>
            </a:pPr>
            <a:r>
              <a:rPr lang="en-US" altLang="zh-TW" sz="2000" dirty="0">
                <a:latin typeface="Times New Roman" panose="02020603050405020304" pitchFamily="18" charset="0"/>
                <a:cs typeface="Times New Roman" panose="02020603050405020304" pitchFamily="18" charset="0"/>
              </a:rPr>
              <a:t>It is defined as “The changes in gene expression that are not due to any alteration in the DNA sequence”.</a:t>
            </a:r>
            <a:endParaRPr lang="en-IN" altLang="zh-TW" sz="2000" dirty="0">
              <a:latin typeface="Times New Roman" panose="02020603050405020304" pitchFamily="18" charset="0"/>
              <a:cs typeface="Times New Roman" panose="02020603050405020304" pitchFamily="18" charset="0"/>
            </a:endParaRPr>
          </a:p>
          <a:p>
            <a:pPr>
              <a:lnSpc>
                <a:spcPct val="90000"/>
              </a:lnSpc>
            </a:pPr>
            <a:r>
              <a:rPr lang="en-IN" altLang="zh-TW" sz="2000" dirty="0">
                <a:latin typeface="Times New Roman" panose="02020603050405020304" pitchFamily="18" charset="0"/>
                <a:cs typeface="Times New Roman" panose="02020603050405020304" pitchFamily="18" charset="0"/>
              </a:rPr>
              <a:t>Change in </a:t>
            </a:r>
            <a:r>
              <a:rPr lang="en-IN" altLang="zh-TW" sz="2000" b="1" dirty="0">
                <a:latin typeface="Times New Roman" panose="02020603050405020304" pitchFamily="18" charset="0"/>
                <a:cs typeface="Times New Roman" panose="02020603050405020304" pitchFamily="18" charset="0"/>
              </a:rPr>
              <a:t>phenotype without genotype</a:t>
            </a:r>
            <a:r>
              <a:rPr lang="en-IN" altLang="zh-TW" sz="2000" dirty="0">
                <a:latin typeface="Times New Roman" panose="02020603050405020304" pitchFamily="18" charset="0"/>
                <a:cs typeface="Times New Roman" panose="02020603050405020304" pitchFamily="18" charset="0"/>
              </a:rPr>
              <a:t>. </a:t>
            </a:r>
            <a:endParaRPr lang="en-US" altLang="zh-TW" sz="2000" dirty="0">
              <a:latin typeface="Times New Roman" panose="02020603050405020304" pitchFamily="18" charset="0"/>
              <a:cs typeface="Times New Roman" panose="02020603050405020304" pitchFamily="18" charset="0"/>
            </a:endParaRPr>
          </a:p>
          <a:p>
            <a:pPr>
              <a:lnSpc>
                <a:spcPct val="90000"/>
              </a:lnSpc>
            </a:pPr>
            <a:r>
              <a:rPr lang="en-US" altLang="zh-TW" sz="2000" dirty="0">
                <a:latin typeface="Times New Roman" panose="02020603050405020304" pitchFamily="18" charset="0"/>
                <a:cs typeface="Times New Roman" panose="02020603050405020304" pitchFamily="18" charset="0"/>
              </a:rPr>
              <a:t>Common mechanisms includes (but not limited to)</a:t>
            </a:r>
          </a:p>
          <a:p>
            <a:pPr lvl="1">
              <a:lnSpc>
                <a:spcPct val="90000"/>
              </a:lnSpc>
            </a:pPr>
            <a:r>
              <a:rPr lang="en-US" altLang="zh-TW" sz="2000" dirty="0">
                <a:latin typeface="Times New Roman" panose="02020603050405020304" pitchFamily="18" charset="0"/>
                <a:cs typeface="Times New Roman" panose="02020603050405020304" pitchFamily="18" charset="0"/>
              </a:rPr>
              <a:t>DNA methylation</a:t>
            </a:r>
          </a:p>
          <a:p>
            <a:pPr lvl="1">
              <a:lnSpc>
                <a:spcPct val="90000"/>
              </a:lnSpc>
            </a:pPr>
            <a:r>
              <a:rPr lang="en-US" altLang="zh-TW" sz="2000" dirty="0">
                <a:latin typeface="Times New Roman" panose="02020603050405020304" pitchFamily="18" charset="0"/>
                <a:cs typeface="Times New Roman" panose="02020603050405020304" pitchFamily="18" charset="0"/>
              </a:rPr>
              <a:t>Chromatin structure modulation</a:t>
            </a:r>
          </a:p>
          <a:p>
            <a:pPr lvl="1">
              <a:lnSpc>
                <a:spcPct val="90000"/>
              </a:lnSpc>
            </a:pPr>
            <a:r>
              <a:rPr lang="en-US" altLang="zh-TW" sz="2000" dirty="0">
                <a:latin typeface="Times New Roman" panose="02020603050405020304" pitchFamily="18" charset="0"/>
                <a:cs typeface="Times New Roman" panose="02020603050405020304" pitchFamily="18" charset="0"/>
              </a:rPr>
              <a:t>X-chromosome inactivation (embryonic development)</a:t>
            </a:r>
          </a:p>
        </p:txBody>
      </p:sp>
      <p:sp>
        <p:nvSpPr>
          <p:cNvPr id="4" name="Slide Number Placeholder 4">
            <a:extLst>
              <a:ext uri="{FF2B5EF4-FFF2-40B4-BE49-F238E27FC236}">
                <a16:creationId xmlns:a16="http://schemas.microsoft.com/office/drawing/2014/main" id="{DD196C80-D146-43AE-94FA-562F334C02C9}"/>
              </a:ext>
            </a:extLst>
          </p:cNvPr>
          <p:cNvSpPr>
            <a:spLocks noGrp="1"/>
          </p:cNvSpPr>
          <p:nvPr>
            <p:ph type="sldNum" sz="quarter" idx="12"/>
          </p:nvPr>
        </p:nvSpPr>
        <p:spPr>
          <a:xfrm>
            <a:off x="0" y="6356350"/>
            <a:ext cx="4114800" cy="365125"/>
          </a:xfrm>
        </p:spPr>
        <p:txBody>
          <a:bodyPr/>
          <a:lstStyle/>
          <a:p>
            <a:pPr fontAlgn="base">
              <a:spcBef>
                <a:spcPct val="0"/>
              </a:spcBef>
              <a:spcAft>
                <a:spcPct val="0"/>
              </a:spcAft>
            </a:pPr>
            <a:fld id="{A647E365-03CE-483E-8965-F2DB1F5FBF29}" type="slidenum">
              <a:rPr lang="en-US" altLang="zh-TW">
                <a:solidFill>
                  <a:srgbClr val="FFFFFF"/>
                </a:solidFill>
                <a:ea typeface="新細明體" panose="02020500000000000000" pitchFamily="18" charset="-120"/>
              </a:rPr>
              <a:pPr fontAlgn="base">
                <a:spcBef>
                  <a:spcPct val="0"/>
                </a:spcBef>
                <a:spcAft>
                  <a:spcPct val="0"/>
                </a:spcAft>
              </a:pPr>
              <a:t>3</a:t>
            </a:fld>
            <a:endParaRPr lang="en-US" altLang="zh-TW">
              <a:solidFill>
                <a:srgbClr val="FFFFFF"/>
              </a:solidFill>
              <a:ea typeface="新細明體" panose="02020500000000000000" pitchFamily="18" charset="-120"/>
            </a:endParaRPr>
          </a:p>
        </p:txBody>
      </p:sp>
      <p:pic>
        <p:nvPicPr>
          <p:cNvPr id="2" name="Picture 2">
            <a:extLst>
              <a:ext uri="{FF2B5EF4-FFF2-40B4-BE49-F238E27FC236}">
                <a16:creationId xmlns:a16="http://schemas.microsoft.com/office/drawing/2014/main" id="{2DAFE0EF-2588-844B-AB7B-1092FF425785}"/>
              </a:ext>
            </a:extLst>
          </p:cNvPr>
          <p:cNvPicPr>
            <a:picLocks noChangeAspect="1"/>
          </p:cNvPicPr>
          <p:nvPr/>
        </p:nvPicPr>
        <p:blipFill rotWithShape="1">
          <a:blip r:embed="rId3">
            <a:extLst>
              <a:ext uri="{28A0092B-C50C-407E-A947-70E740481C1C}">
                <a14:useLocalDpi xmlns:a14="http://schemas.microsoft.com/office/drawing/2010/main" val="0"/>
              </a:ext>
            </a:extLst>
          </a:blip>
          <a:srcRect l="8934" t="7070" r="10950" b="30099"/>
          <a:stretch/>
        </p:blipFill>
        <p:spPr>
          <a:xfrm>
            <a:off x="7739397" y="1002505"/>
            <a:ext cx="4203095" cy="3019163"/>
          </a:xfrm>
          <a:prstGeom prst="rect">
            <a:avLst/>
          </a:prstGeom>
        </p:spPr>
      </p:pic>
      <p:sp>
        <p:nvSpPr>
          <p:cNvPr id="10" name="TextBox 9">
            <a:extLst>
              <a:ext uri="{FF2B5EF4-FFF2-40B4-BE49-F238E27FC236}">
                <a16:creationId xmlns:a16="http://schemas.microsoft.com/office/drawing/2014/main" id="{B82FB045-7D51-DA4C-A351-A59BF0A0834D}"/>
              </a:ext>
            </a:extLst>
          </p:cNvPr>
          <p:cNvSpPr txBox="1"/>
          <p:nvPr/>
        </p:nvSpPr>
        <p:spPr>
          <a:xfrm>
            <a:off x="7559524" y="4255361"/>
            <a:ext cx="4449579" cy="1708160"/>
          </a:xfrm>
          <a:prstGeom prst="rect">
            <a:avLst/>
          </a:prstGeom>
          <a:noFill/>
        </p:spPr>
        <p:txBody>
          <a:bodyPr wrap="square">
            <a:spAutoFit/>
          </a:bodyPr>
          <a:lstStyle/>
          <a:p>
            <a:r>
              <a:rPr lang="en-US" sz="2100" i="1" dirty="0"/>
              <a:t>Waterland RA,Jirtle RL</a:t>
            </a:r>
            <a:r>
              <a:rPr lang="en-IN" sz="2100" i="1" dirty="0"/>
              <a:t>.</a:t>
            </a:r>
            <a:r>
              <a:rPr lang="en-US" sz="2100" i="1" dirty="0"/>
              <a:t>Transposable</a:t>
            </a:r>
            <a:r>
              <a:rPr lang="en-IN" sz="2100" i="1" dirty="0"/>
              <a:t> </a:t>
            </a:r>
            <a:r>
              <a:rPr lang="en-US" sz="2100" i="1" dirty="0"/>
              <a:t>Elements:</a:t>
            </a:r>
            <a:r>
              <a:rPr lang="en-IN" sz="2100" i="1" dirty="0"/>
              <a:t> </a:t>
            </a:r>
            <a:r>
              <a:rPr lang="en-US" sz="2100" i="1" dirty="0"/>
              <a:t>Targets for Early Nutritional</a:t>
            </a:r>
            <a:r>
              <a:rPr lang="en-IN" sz="2100" i="1" dirty="0"/>
              <a:t> </a:t>
            </a:r>
            <a:r>
              <a:rPr lang="en-US" sz="2100" i="1" dirty="0"/>
              <a:t>Effects Effects on Epigenetic EpigeneticGene</a:t>
            </a:r>
            <a:r>
              <a:rPr lang="en-IN" sz="2100" i="1" dirty="0"/>
              <a:t> </a:t>
            </a:r>
            <a:r>
              <a:rPr lang="en-US" sz="2100" i="1" dirty="0"/>
              <a:t>Regulation</a:t>
            </a:r>
            <a:r>
              <a:rPr lang="en-IN" sz="2100" i="1" dirty="0"/>
              <a:t> </a:t>
            </a:r>
            <a:r>
              <a:rPr lang="en-US" sz="2100" i="1" dirty="0"/>
              <a:t>Mol Cell </a:t>
            </a:r>
            <a:r>
              <a:rPr lang="en-US" sz="2100" i="1" dirty="0" err="1"/>
              <a:t>Biol</a:t>
            </a:r>
            <a:r>
              <a:rPr lang="en-US" sz="2100" i="1" dirty="0"/>
              <a:t> 2003; 23: 5293‐</a:t>
            </a:r>
            <a:r>
              <a:rPr lang="en-IN" sz="2100" i="1" dirty="0"/>
              <a:t> </a:t>
            </a:r>
            <a:r>
              <a:rPr lang="en-US" sz="2100" i="1" dirty="0"/>
              <a:t>5300</a:t>
            </a:r>
          </a:p>
        </p:txBody>
      </p:sp>
      <p:sp>
        <p:nvSpPr>
          <p:cNvPr id="5" name="Title 4">
            <a:extLst>
              <a:ext uri="{FF2B5EF4-FFF2-40B4-BE49-F238E27FC236}">
                <a16:creationId xmlns:a16="http://schemas.microsoft.com/office/drawing/2014/main" id="{E017236A-71A0-D44A-9D53-B59F9B380424}"/>
              </a:ext>
            </a:extLst>
          </p:cNvPr>
          <p:cNvSpPr>
            <a:spLocks noGrp="1"/>
          </p:cNvSpPr>
          <p:nvPr>
            <p:ph type="title"/>
          </p:nvPr>
        </p:nvSpPr>
        <p:spPr>
          <a:xfrm>
            <a:off x="838200" y="0"/>
            <a:ext cx="10515600" cy="1325563"/>
          </a:xfrm>
        </p:spPr>
        <p:txBody>
          <a:bodyPr/>
          <a:lstStyle/>
          <a:p>
            <a:r>
              <a:rPr lang="en-IN" b="1" dirty="0" err="1">
                <a:solidFill>
                  <a:schemeClr val="accent2">
                    <a:lumMod val="50000"/>
                  </a:schemeClr>
                </a:solidFill>
              </a:rPr>
              <a:t>Epigenetics</a:t>
            </a:r>
            <a:r>
              <a:rPr lang="en-IN" b="1" dirty="0">
                <a:solidFill>
                  <a:schemeClr val="accent2">
                    <a:lumMod val="50000"/>
                  </a:schemeClr>
                </a:solidFill>
              </a:rPr>
              <a:t> </a:t>
            </a:r>
            <a:endParaRPr lang="en-US" b="1" dirty="0">
              <a:solidFill>
                <a:schemeClr val="accent2">
                  <a:lumMod val="50000"/>
                </a:schemeClr>
              </a:solidFill>
            </a:endParaRPr>
          </a:p>
        </p:txBody>
      </p:sp>
    </p:spTree>
    <p:extLst>
      <p:ext uri="{BB962C8B-B14F-4D97-AF65-F5344CB8AC3E}">
        <p14:creationId xmlns:p14="http://schemas.microsoft.com/office/powerpoint/2010/main" val="2489769586"/>
      </p:ext>
    </p:extLst>
  </p:cSld>
  <p:clrMapOvr>
    <a:masterClrMapping/>
  </p:clrMapOvr>
  <p:transition advTm="7291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C6738D-7FE5-4C4D-A97F-6DCADCB636F3}"/>
              </a:ext>
            </a:extLst>
          </p:cNvPr>
          <p:cNvSpPr>
            <a:spLocks noGrp="1"/>
          </p:cNvSpPr>
          <p:nvPr>
            <p:ph idx="1"/>
          </p:nvPr>
        </p:nvSpPr>
        <p:spPr>
          <a:xfrm>
            <a:off x="0" y="0"/>
            <a:ext cx="12192000" cy="6858000"/>
          </a:xfrm>
        </p:spPr>
        <p:txBody>
          <a:bodyPr>
            <a:normAutofit/>
          </a:bodyPr>
          <a:lstStyle/>
          <a:p>
            <a:r>
              <a:rPr lang="en-IN" sz="2000" dirty="0">
                <a:latin typeface="Times New Roman" panose="02020603050405020304" pitchFamily="18" charset="0"/>
                <a:cs typeface="Times New Roman" panose="02020603050405020304" pitchFamily="18" charset="0"/>
              </a:rPr>
              <a:t>Finds which CpG sites are associated with which genes using R </a:t>
            </a:r>
            <a:r>
              <a:rPr lang="en-IN" sz="2000" dirty="0" err="1">
                <a:latin typeface="Times New Roman" panose="02020603050405020304" pitchFamily="18" charset="0"/>
                <a:cs typeface="Times New Roman" panose="02020603050405020304" pitchFamily="18" charset="0"/>
              </a:rPr>
              <a:t>Bioconductor</a:t>
            </a:r>
            <a:r>
              <a:rPr lang="en-IN" sz="2000" dirty="0">
                <a:latin typeface="Times New Roman" panose="02020603050405020304" pitchFamily="18" charset="0"/>
                <a:cs typeface="Times New Roman" panose="02020603050405020304" pitchFamily="18" charset="0"/>
              </a:rPr>
              <a:t> annotation package </a:t>
            </a:r>
            <a:r>
              <a:rPr lang="en-IN" sz="2000" dirty="0">
                <a:solidFill>
                  <a:srgbClr val="FF0000"/>
                </a:solidFill>
                <a:latin typeface="Times New Roman" panose="02020603050405020304" pitchFamily="18" charset="0"/>
                <a:cs typeface="Times New Roman" panose="02020603050405020304" pitchFamily="18" charset="0"/>
              </a:rPr>
              <a:t>IlluminaHumanMethylation450kanno.ilmn12.hg19</a:t>
            </a:r>
          </a:p>
          <a:p>
            <a:r>
              <a:rPr lang="en-IN" sz="2000" dirty="0">
                <a:solidFill>
                  <a:srgbClr val="FF0000"/>
                </a:solidFill>
                <a:latin typeface="Times New Roman" panose="02020603050405020304" pitchFamily="18" charset="0"/>
                <a:cs typeface="Times New Roman" panose="02020603050405020304" pitchFamily="18" charset="0"/>
              </a:rPr>
              <a:t>getAnnotation</a:t>
            </a:r>
            <a:r>
              <a:rPr lang="en-IN" sz="2000" dirty="0">
                <a:latin typeface="Times New Roman" panose="02020603050405020304" pitchFamily="18" charset="0"/>
                <a:cs typeface="Times New Roman" panose="02020603050405020304" pitchFamily="18" charset="0"/>
              </a:rPr>
              <a:t> fn loads a data frame object with annotation for each CpG site with their location in genome, probe sequence, gene symbols (CpG association), whether CpG site is in a CpG island</a:t>
            </a:r>
          </a:p>
          <a:p>
            <a:r>
              <a:rPr lang="en-IN" sz="2000" dirty="0">
                <a:latin typeface="Times New Roman" panose="02020603050405020304" pitchFamily="18" charset="0"/>
                <a:cs typeface="Times New Roman" panose="02020603050405020304" pitchFamily="18" charset="0"/>
              </a:rPr>
              <a:t>Gene symbols are mapped to </a:t>
            </a:r>
            <a:r>
              <a:rPr lang="en-IN" sz="2000" dirty="0" err="1">
                <a:latin typeface="Times New Roman" panose="02020603050405020304" pitchFamily="18" charset="0"/>
                <a:cs typeface="Times New Roman" panose="02020603050405020304" pitchFamily="18" charset="0"/>
              </a:rPr>
              <a:t>Entrez</a:t>
            </a:r>
            <a:r>
              <a:rPr lang="en-IN" sz="2000" dirty="0">
                <a:latin typeface="Times New Roman" panose="02020603050405020304" pitchFamily="18" charset="0"/>
                <a:cs typeface="Times New Roman" panose="02020603050405020304" pitchFamily="18" charset="0"/>
              </a:rPr>
              <a:t> gene IDs using </a:t>
            </a:r>
            <a:r>
              <a:rPr lang="en-IN" sz="2000" dirty="0">
                <a:solidFill>
                  <a:srgbClr val="FF0000"/>
                </a:solidFill>
                <a:latin typeface="Times New Roman" panose="02020603050405020304" pitchFamily="18" charset="0"/>
                <a:cs typeface="Times New Roman" panose="02020603050405020304" pitchFamily="18" charset="0"/>
              </a:rPr>
              <a:t>org.Hs.eg.db</a:t>
            </a:r>
            <a:r>
              <a:rPr lang="en-IN" sz="2000" dirty="0">
                <a:latin typeface="Times New Roman" panose="02020603050405020304" pitchFamily="18" charset="0"/>
                <a:cs typeface="Times New Roman" panose="02020603050405020304" pitchFamily="18" charset="0"/>
              </a:rPr>
              <a:t> R package</a:t>
            </a:r>
          </a:p>
          <a:p>
            <a:r>
              <a:rPr lang="en-IN" sz="2000" dirty="0">
                <a:latin typeface="Times New Roman" panose="02020603050405020304" pitchFamily="18" charset="0"/>
                <a:cs typeface="Times New Roman" panose="02020603050405020304" pitchFamily="18" charset="0"/>
              </a:rPr>
              <a:t>  Removal of non CpG sites as well as CpGs without gene information</a:t>
            </a:r>
          </a:p>
          <a:p>
            <a:r>
              <a:rPr lang="en-IN" sz="2000" dirty="0">
                <a:latin typeface="Times New Roman" panose="02020603050405020304" pitchFamily="18" charset="0"/>
                <a:cs typeface="Times New Roman" panose="02020603050405020304" pitchFamily="18" charset="0"/>
              </a:rPr>
              <a:t>Created annotation table for concatenation of gene symbol and CpG site probe name, number of CpG sites for each gene is calculated, and then p-value for that gene to be included in the given gene set(given associated CpG sites)</a:t>
            </a:r>
          </a:p>
          <a:p>
            <a:r>
              <a:rPr lang="en-IN" sz="2000" dirty="0">
                <a:latin typeface="Times New Roman" panose="02020603050405020304" pitchFamily="18" charset="0"/>
                <a:cs typeface="Times New Roman" panose="02020603050405020304" pitchFamily="18" charset="0"/>
              </a:rPr>
              <a:t>The over-representation of GO categories tested for package </a:t>
            </a:r>
            <a:r>
              <a:rPr lang="en-IN" sz="2000" dirty="0">
                <a:solidFill>
                  <a:srgbClr val="FF0000"/>
                </a:solidFill>
                <a:latin typeface="Times New Roman" panose="02020603050405020304" pitchFamily="18" charset="0"/>
                <a:cs typeface="Times New Roman" panose="02020603050405020304" pitchFamily="18" charset="0"/>
              </a:rPr>
              <a:t>org.Hs.eg.db.</a:t>
            </a:r>
          </a:p>
          <a:p>
            <a:r>
              <a:rPr lang="en-IN" sz="2000" dirty="0">
                <a:latin typeface="Times New Roman" panose="02020603050405020304" pitchFamily="18" charset="0"/>
                <a:cs typeface="Times New Roman" panose="02020603050405020304" pitchFamily="18" charset="0"/>
              </a:rPr>
              <a:t>Vector of identified significant CpG , is used as input to </a:t>
            </a:r>
            <a:r>
              <a:rPr lang="en-IN" sz="2000" dirty="0" err="1">
                <a:solidFill>
                  <a:srgbClr val="FF0000"/>
                </a:solidFill>
                <a:latin typeface="Times New Roman" panose="02020603050405020304" pitchFamily="18" charset="0"/>
                <a:cs typeface="Times New Roman" panose="02020603050405020304" pitchFamily="18" charset="0"/>
              </a:rPr>
              <a:t>gometh</a:t>
            </a:r>
            <a:r>
              <a:rPr lang="en-IN" sz="2000" dirty="0">
                <a:latin typeface="Times New Roman" panose="02020603050405020304" pitchFamily="18" charset="0"/>
                <a:cs typeface="Times New Roman" panose="02020603050405020304" pitchFamily="18" charset="0"/>
              </a:rPr>
              <a:t> function.</a:t>
            </a:r>
          </a:p>
          <a:p>
            <a:r>
              <a:rPr lang="en-IN" sz="2000" dirty="0">
                <a:latin typeface="Times New Roman" panose="02020603050405020304" pitchFamily="18" charset="0"/>
                <a:cs typeface="Times New Roman" panose="02020603050405020304" pitchFamily="18" charset="0"/>
              </a:rPr>
              <a:t>Gene with any significant CpG = 1, rest = 0</a:t>
            </a:r>
          </a:p>
          <a:p>
            <a:r>
              <a:rPr lang="en-IN" sz="2000" dirty="0">
                <a:latin typeface="Times New Roman" panose="02020603050405020304" pitchFamily="18" charset="0"/>
                <a:cs typeface="Times New Roman" panose="02020603050405020304" pitchFamily="18" charset="0"/>
              </a:rPr>
              <a:t>With vector of 1, 0 and no. Of CpG sites associated with each gene –&gt; p value.</a:t>
            </a:r>
          </a:p>
          <a:p>
            <a:r>
              <a:rPr lang="en-IN" sz="2000" dirty="0" err="1">
                <a:latin typeface="Times New Roman" panose="02020603050405020304" pitchFamily="18" charset="0"/>
                <a:cs typeface="Times New Roman" panose="02020603050405020304" pitchFamily="18" charset="0"/>
              </a:rPr>
              <a:t>gometh</a:t>
            </a:r>
            <a:r>
              <a:rPr lang="en-IN" sz="2000" dirty="0">
                <a:latin typeface="Times New Roman" panose="02020603050405020304" pitchFamily="18" charset="0"/>
                <a:cs typeface="Times New Roman" panose="02020603050405020304" pitchFamily="18" charset="0"/>
              </a:rPr>
              <a:t> output =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 of :</a:t>
            </a:r>
          </a:p>
          <a:p>
            <a:r>
              <a:rPr lang="en-IN" sz="2000" dirty="0">
                <a:latin typeface="Times New Roman" panose="02020603050405020304" pitchFamily="18" charset="0"/>
                <a:cs typeface="Times New Roman" panose="02020603050405020304" pitchFamily="18" charset="0"/>
              </a:rPr>
              <a:t>                                 each Rows = results of one Go category</a:t>
            </a:r>
          </a:p>
          <a:p>
            <a:r>
              <a:rPr lang="en-IN" sz="2000">
                <a:latin typeface="Times New Roman" panose="02020603050405020304" pitchFamily="18" charset="0"/>
                <a:cs typeface="Times New Roman" panose="02020603050405020304" pitchFamily="18" charset="0"/>
              </a:rPr>
              <a:t> Statistics </a:t>
            </a:r>
            <a:r>
              <a:rPr lang="en-IN" sz="2000" dirty="0">
                <a:latin typeface="Times New Roman" panose="02020603050405020304" pitchFamily="18" charset="0"/>
                <a:cs typeface="Times New Roman" panose="02020603050405020304" pitchFamily="18" charset="0"/>
              </a:rPr>
              <a:t>include = total number of genes in GO category, no. Of unique genes, p-value for </a:t>
            </a:r>
            <a:r>
              <a:rPr lang="en-IN" sz="2000" dirty="0" err="1">
                <a:latin typeface="Times New Roman" panose="02020603050405020304" pitchFamily="18" charset="0"/>
                <a:cs typeface="Times New Roman" panose="02020603050405020304" pitchFamily="18" charset="0"/>
              </a:rPr>
              <a:t>over-represention</a:t>
            </a:r>
            <a:r>
              <a:rPr lang="en-IN" sz="2000" dirty="0">
                <a:latin typeface="Times New Roman" panose="02020603050405020304" pitchFamily="18" charset="0"/>
                <a:cs typeface="Times New Roman" panose="02020603050405020304" pitchFamily="18" charset="0"/>
              </a:rPr>
              <a:t> for Go category and FDR</a:t>
            </a:r>
          </a:p>
          <a:p>
            <a:r>
              <a:rPr lang="en-US" sz="2000" b="0" i="1" dirty="0">
                <a:solidFill>
                  <a:srgbClr val="FF0000"/>
                </a:solidFill>
                <a:latin typeface="Times New Roman" panose="02020603050405020304" pitchFamily="18" charset="0"/>
                <a:cs typeface="Times New Roman" panose="02020603050405020304" pitchFamily="18" charset="0"/>
              </a:rPr>
              <a:t>topGO</a:t>
            </a:r>
            <a:r>
              <a:rPr lang="en-US" sz="2000" b="0" i="0" dirty="0">
                <a:solidFill>
                  <a:srgbClr val="2A2A2A"/>
                </a:solidFill>
                <a:latin typeface="Times New Roman" panose="02020603050405020304" pitchFamily="18" charset="0"/>
                <a:cs typeface="Times New Roman" panose="02020603050405020304" pitchFamily="18" charset="0"/>
              </a:rPr>
              <a:t> function in </a:t>
            </a:r>
            <a:r>
              <a:rPr lang="en-US" sz="2000" b="0" i="0" dirty="0" err="1">
                <a:solidFill>
                  <a:srgbClr val="2A2A2A"/>
                </a:solidFill>
                <a:latin typeface="Times New Roman" panose="02020603050405020304" pitchFamily="18" charset="0"/>
                <a:cs typeface="Times New Roman" panose="02020603050405020304" pitchFamily="18" charset="0"/>
              </a:rPr>
              <a:t>limma</a:t>
            </a:r>
            <a:r>
              <a:rPr lang="en-IN" sz="2000" b="0" i="0" dirty="0">
                <a:solidFill>
                  <a:srgbClr val="2A2A2A"/>
                </a:solidFill>
                <a:latin typeface="Times New Roman" panose="02020603050405020304" pitchFamily="18" charset="0"/>
                <a:cs typeface="Times New Roman" panose="02020603050405020304" pitchFamily="18" charset="0"/>
              </a:rPr>
              <a:t>  =&gt; </a:t>
            </a:r>
            <a:r>
              <a:rPr lang="en-US" sz="2000" b="0" i="0" dirty="0">
                <a:solidFill>
                  <a:srgbClr val="2A2A2A"/>
                </a:solidFill>
                <a:latin typeface="Times New Roman" panose="02020603050405020304" pitchFamily="18" charset="0"/>
                <a:cs typeface="Times New Roman" panose="02020603050405020304" pitchFamily="18" charset="0"/>
              </a:rPr>
              <a:t>top 20 GO categories, ranked by p-value.</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000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002D-B2A8-E843-BD21-3A8ACA9E3198}"/>
              </a:ext>
            </a:extLst>
          </p:cNvPr>
          <p:cNvSpPr>
            <a:spLocks noGrp="1"/>
          </p:cNvSpPr>
          <p:nvPr>
            <p:ph type="ctrTitle"/>
          </p:nvPr>
        </p:nvSpPr>
        <p:spPr/>
        <p:txBody>
          <a:bodyPr/>
          <a:lstStyle/>
          <a:p>
            <a:r>
              <a:rPr lang="en-IN" dirty="0"/>
              <a:t>Thank You…</a:t>
            </a:r>
            <a:endParaRPr lang="en-US" dirty="0"/>
          </a:p>
        </p:txBody>
      </p:sp>
    </p:spTree>
    <p:extLst>
      <p:ext uri="{BB962C8B-B14F-4D97-AF65-F5344CB8AC3E}">
        <p14:creationId xmlns:p14="http://schemas.microsoft.com/office/powerpoint/2010/main" val="1472824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FEACCB-C5F5-6D4B-A9E8-CA1507627EE4}"/>
              </a:ext>
            </a:extLst>
          </p:cNvPr>
          <p:cNvPicPr>
            <a:picLocks noChangeAspect="1"/>
          </p:cNvPicPr>
          <p:nvPr/>
        </p:nvPicPr>
        <p:blipFill>
          <a:blip r:embed="rId3"/>
          <a:stretch>
            <a:fillRect/>
          </a:stretch>
        </p:blipFill>
        <p:spPr>
          <a:xfrm>
            <a:off x="0" y="0"/>
            <a:ext cx="9725386" cy="6858000"/>
          </a:xfrm>
          <a:prstGeom prst="rect">
            <a:avLst/>
          </a:prstGeom>
        </p:spPr>
      </p:pic>
      <p:sp>
        <p:nvSpPr>
          <p:cNvPr id="7" name="TextBox 6">
            <a:extLst>
              <a:ext uri="{FF2B5EF4-FFF2-40B4-BE49-F238E27FC236}">
                <a16:creationId xmlns:a16="http://schemas.microsoft.com/office/drawing/2014/main" id="{E182EAAD-EB6D-4D4C-8AD5-6C312C870009}"/>
              </a:ext>
            </a:extLst>
          </p:cNvPr>
          <p:cNvSpPr txBox="1"/>
          <p:nvPr/>
        </p:nvSpPr>
        <p:spPr>
          <a:xfrm>
            <a:off x="9886728" y="2505670"/>
            <a:ext cx="1976106" cy="1061829"/>
          </a:xfrm>
          <a:prstGeom prst="rect">
            <a:avLst/>
          </a:prstGeom>
          <a:noFill/>
        </p:spPr>
        <p:txBody>
          <a:bodyPr wrap="square">
            <a:spAutoFit/>
          </a:bodyPr>
          <a:lstStyle/>
          <a:p>
            <a:r>
              <a:rPr lang="en-US" sz="2100" dirty="0"/>
              <a:t>https://en.m.wikipedia.org/wiki/</a:t>
            </a:r>
            <a:r>
              <a:rPr lang="en-US" sz="2100" dirty="0" err="1"/>
              <a:t>Epigenetics</a:t>
            </a:r>
            <a:endParaRPr lang="en-US" sz="2100" dirty="0"/>
          </a:p>
        </p:txBody>
      </p:sp>
    </p:spTree>
    <p:extLst>
      <p:ext uri="{BB962C8B-B14F-4D97-AF65-F5344CB8AC3E}">
        <p14:creationId xmlns:p14="http://schemas.microsoft.com/office/powerpoint/2010/main" val="25599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a:extLst>
              <a:ext uri="{FF2B5EF4-FFF2-40B4-BE49-F238E27FC236}">
                <a16:creationId xmlns:a16="http://schemas.microsoft.com/office/drawing/2014/main" id="{85052109-6D50-4D67-B21C-52E564D45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1" t="1765" r="35062" b="60483"/>
          <a:stretch/>
        </p:blipFill>
        <p:spPr bwMode="auto">
          <a:xfrm>
            <a:off x="332619" y="120952"/>
            <a:ext cx="954012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3">
                <a:extLst>
                  <a:ext uri="{FF2B5EF4-FFF2-40B4-BE49-F238E27FC236}">
                    <a16:creationId xmlns:a16="http://schemas.microsoft.com/office/drawing/2014/main" id="{1DAECAE7-1E4F-F24B-BCD3-D93D585260BA}"/>
                  </a:ext>
                </a:extLst>
              </p14:cNvPr>
              <p14:cNvContentPartPr/>
              <p14:nvPr/>
            </p14:nvContentPartPr>
            <p14:xfrm>
              <a:off x="-442419" y="-372157"/>
              <a:ext cx="1380600" cy="1159920"/>
            </p14:xfrm>
          </p:contentPart>
        </mc:Choice>
        <mc:Fallback xmlns="">
          <p:pic>
            <p:nvPicPr>
              <p:cNvPr id="13" name="Ink 13">
                <a:extLst>
                  <a:ext uri="{FF2B5EF4-FFF2-40B4-BE49-F238E27FC236}">
                    <a16:creationId xmlns:a16="http://schemas.microsoft.com/office/drawing/2014/main" id="{1DAECAE7-1E4F-F24B-BCD3-D93D585260BA}"/>
                  </a:ext>
                </a:extLst>
              </p:cNvPr>
              <p:cNvPicPr/>
              <p:nvPr/>
            </p:nvPicPr>
            <p:blipFill>
              <a:blip/>
              <a:stretch>
                <a:fillRect/>
              </a:stretch>
            </p:blipFill>
            <p:spPr>
              <a:xfrm>
                <a:off x="-460059" y="-479830"/>
                <a:ext cx="1416240" cy="1375627"/>
              </a:xfrm>
              <a:prstGeom prst="rect">
                <a:avLst/>
              </a:prstGeom>
            </p:spPr>
          </p:pic>
        </mc:Fallback>
      </mc:AlternateContent>
      <p:sp>
        <p:nvSpPr>
          <p:cNvPr id="5" name="TextBox 4">
            <a:extLst>
              <a:ext uri="{FF2B5EF4-FFF2-40B4-BE49-F238E27FC236}">
                <a16:creationId xmlns:a16="http://schemas.microsoft.com/office/drawing/2014/main" id="{8A667EBA-4227-0245-9F8D-373FF928A686}"/>
              </a:ext>
            </a:extLst>
          </p:cNvPr>
          <p:cNvSpPr txBox="1"/>
          <p:nvPr/>
        </p:nvSpPr>
        <p:spPr>
          <a:xfrm>
            <a:off x="0" y="3687901"/>
            <a:ext cx="12192000" cy="3170099"/>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histone modification</a:t>
            </a:r>
            <a:r>
              <a:rPr lang="en-US" sz="2000" b="0" dirty="0">
                <a:latin typeface="Times New Roman" panose="02020603050405020304" pitchFamily="18" charset="0"/>
                <a:cs typeface="Times New Roman" panose="02020603050405020304" pitchFamily="18" charset="0"/>
              </a:rPr>
              <a:t> is a covalent post-translational modification (PTM) which includes </a:t>
            </a:r>
            <a:r>
              <a:rPr lang="en-IN" sz="2000" b="0" dirty="0">
                <a:latin typeface="Times New Roman" panose="02020603050405020304" pitchFamily="18" charset="0"/>
                <a:cs typeface="Times New Roman" panose="02020603050405020304" pitchFamily="18" charset="0"/>
              </a:rPr>
              <a:t>:</a:t>
            </a:r>
          </a:p>
          <a:p>
            <a:r>
              <a:rPr lang="en-US" sz="2000" b="0" dirty="0">
                <a:latin typeface="Times New Roman" panose="02020603050405020304" pitchFamily="18" charset="0"/>
                <a:cs typeface="Times New Roman" panose="02020603050405020304" pitchFamily="18" charset="0"/>
              </a:rPr>
              <a:t>methylation, </a:t>
            </a:r>
            <a:endParaRPr lang="en-IN"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phosphorylation, </a:t>
            </a:r>
            <a:endParaRPr lang="en-IN" sz="2000" b="0" dirty="0">
              <a:latin typeface="Times New Roman" panose="02020603050405020304" pitchFamily="18" charset="0"/>
              <a:cs typeface="Times New Roman" panose="02020603050405020304" pitchFamily="18" charset="0"/>
            </a:endParaRPr>
          </a:p>
          <a:p>
            <a:r>
              <a:rPr lang="en-US" sz="2000" b="0" dirty="0">
                <a:latin typeface="Times New Roman" panose="02020603050405020304" pitchFamily="18" charset="0"/>
                <a:cs typeface="Times New Roman" panose="02020603050405020304" pitchFamily="18" charset="0"/>
              </a:rPr>
              <a:t>acetylation, </a:t>
            </a:r>
            <a:endParaRPr lang="en-IN" sz="2000" b="0" dirty="0">
              <a:latin typeface="Times New Roman" panose="02020603050405020304" pitchFamily="18" charset="0"/>
              <a:cs typeface="Times New Roman" panose="02020603050405020304" pitchFamily="18" charset="0"/>
            </a:endParaRPr>
          </a:p>
          <a:p>
            <a:r>
              <a:rPr lang="en-US" sz="2000" b="0" dirty="0" err="1">
                <a:latin typeface="Times New Roman" panose="02020603050405020304" pitchFamily="18" charset="0"/>
                <a:cs typeface="Times New Roman" panose="02020603050405020304" pitchFamily="18" charset="0"/>
              </a:rPr>
              <a:t>Ubiquitylation</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impact on </a:t>
            </a:r>
            <a:r>
              <a:rPr lang="en-US" sz="2000" b="0" dirty="0">
                <a:latin typeface="Times New Roman" panose="02020603050405020304" pitchFamily="18" charset="0"/>
                <a:cs typeface="Times New Roman" panose="02020603050405020304" pitchFamily="18" charset="0"/>
              </a:rPr>
              <a:t>gene expression</a:t>
            </a:r>
            <a:r>
              <a:rPr lang="en-IN" sz="2000" b="0" dirty="0">
                <a:latin typeface="Times New Roman" panose="02020603050405020304" pitchFamily="18" charset="0"/>
                <a:cs typeface="Times New Roman" panose="02020603050405020304" pitchFamily="18" charset="0"/>
              </a:rPr>
              <a:t> by altering chromatin structure</a:t>
            </a:r>
            <a:endParaRPr lang="en-IN" sz="2000" b="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endParaRPr lang="en-IN" sz="2000"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Role in biological processes (BP): Transcriptional activation/inactivation, chromosome packaging, and DNA damage/ repair.</a:t>
            </a: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BAD9301-15D9-244F-A45C-38FCAEAFEB45}"/>
              </a:ext>
            </a:extLst>
          </p:cNvPr>
          <p:cNvSpPr txBox="1"/>
          <p:nvPr/>
        </p:nvSpPr>
        <p:spPr>
          <a:xfrm>
            <a:off x="9976824" y="271581"/>
            <a:ext cx="2304614" cy="3600986"/>
          </a:xfrm>
          <a:prstGeom prst="rect">
            <a:avLst/>
          </a:prstGeom>
          <a:noFill/>
        </p:spPr>
        <p:txBody>
          <a:bodyPr wrap="square">
            <a:spAutoFit/>
          </a:bodyPr>
          <a:lstStyle/>
          <a:p>
            <a:r>
              <a:rPr lang="en-US" sz="1900" i="1" dirty="0"/>
              <a:t>https://</a:t>
            </a:r>
            <a:r>
              <a:rPr lang="en-US" sz="1900" i="1" dirty="0" err="1"/>
              <a:t>cn.bing.com</a:t>
            </a:r>
            <a:r>
              <a:rPr lang="en-US" sz="1900" i="1" dirty="0"/>
              <a:t>/images/search?view=detailV2&amp;ccid=</a:t>
            </a:r>
            <a:r>
              <a:rPr lang="en-US" sz="1900" i="1" dirty="0" err="1"/>
              <a:t>khhxXZtD</a:t>
            </a:r>
            <a:r>
              <a:rPr lang="en-US" sz="1900" i="1" dirty="0"/>
              <a:t>&amp;id=0560827195F8D19B82632530099CAD3EA528D629&amp;</a:t>
            </a:r>
            <a:r>
              <a:rPr lang="en-US" sz="1900" i="1" dirty="0" err="1"/>
              <a:t>thid</a:t>
            </a:r>
            <a:r>
              <a:rPr lang="en-US" sz="1900" i="1" dirty="0"/>
              <a:t>=OIP.khhxXZtDleFylwsK18ueNAHaFJ&amp;q=Histones+DNA+Modifications&amp;</a:t>
            </a:r>
            <a:r>
              <a:rPr lang="en-US" sz="1900" i="1" dirty="0" err="1"/>
              <a:t>simid</a:t>
            </a:r>
            <a:r>
              <a:rPr lang="en-US" sz="1900" i="1" dirty="0"/>
              <a:t>=607994533698211125&amp;selectedIndex=0</a:t>
            </a:r>
          </a:p>
        </p:txBody>
      </p:sp>
    </p:spTree>
    <p:extLst>
      <p:ext uri="{BB962C8B-B14F-4D97-AF65-F5344CB8AC3E}">
        <p14:creationId xmlns:p14="http://schemas.microsoft.com/office/powerpoint/2010/main" val="360966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Cytosine Methylation.jpg">
            <a:extLst>
              <a:ext uri="{FF2B5EF4-FFF2-40B4-BE49-F238E27FC236}">
                <a16:creationId xmlns:a16="http://schemas.microsoft.com/office/drawing/2014/main" id="{D438D732-77CE-974A-9325-8F350F41CC7C}"/>
              </a:ext>
            </a:extLst>
          </p:cNvPr>
          <p:cNvPicPr>
            <a:picLocks noChangeAspect="1"/>
          </p:cNvPicPr>
          <p:nvPr/>
        </p:nvPicPr>
        <p:blipFill>
          <a:blip r:embed="rId2">
            <a:extLst>
              <a:ext uri="{28A0092B-C50C-407E-A947-70E740481C1C}">
                <a14:useLocalDpi xmlns:a14="http://schemas.microsoft.com/office/drawing/2010/main" val="0"/>
              </a:ext>
            </a:extLst>
          </a:blip>
          <a:srcRect l="-401" r="-368"/>
          <a:stretch>
            <a:fillRect/>
          </a:stretch>
        </p:blipFill>
        <p:spPr>
          <a:xfrm>
            <a:off x="4917017" y="0"/>
            <a:ext cx="7274983" cy="6858001"/>
          </a:xfrm>
          <a:prstGeom prst="rect">
            <a:avLst/>
          </a:prstGeom>
        </p:spPr>
      </p:pic>
      <p:sp>
        <p:nvSpPr>
          <p:cNvPr id="165890" name="Rectangle 2">
            <a:extLst>
              <a:ext uri="{FF2B5EF4-FFF2-40B4-BE49-F238E27FC236}">
                <a16:creationId xmlns:a16="http://schemas.microsoft.com/office/drawing/2014/main" id="{5A89174E-E148-480F-92A5-E933B40A2C37}"/>
              </a:ext>
            </a:extLst>
          </p:cNvPr>
          <p:cNvSpPr>
            <a:spLocks noGrp="1" noRot="1" noChangeArrowheads="1"/>
          </p:cNvSpPr>
          <p:nvPr>
            <p:ph type="title"/>
          </p:nvPr>
        </p:nvSpPr>
        <p:spPr>
          <a:xfrm>
            <a:off x="35983" y="365125"/>
            <a:ext cx="4881034" cy="1325563"/>
          </a:xfrm>
        </p:spPr>
        <p:txBody>
          <a:bodyPr/>
          <a:lstStyle/>
          <a:p>
            <a:r>
              <a:rPr lang="en-US" altLang="zh-TW" b="1" dirty="0">
                <a:solidFill>
                  <a:schemeClr val="accent2">
                    <a:lumMod val="50000"/>
                  </a:schemeClr>
                </a:solidFill>
              </a:rPr>
              <a:t>DNA Methylation</a:t>
            </a:r>
          </a:p>
        </p:txBody>
      </p:sp>
      <p:sp>
        <p:nvSpPr>
          <p:cNvPr id="165891" name="Rectangle 3">
            <a:extLst>
              <a:ext uri="{FF2B5EF4-FFF2-40B4-BE49-F238E27FC236}">
                <a16:creationId xmlns:a16="http://schemas.microsoft.com/office/drawing/2014/main" id="{E718EB99-F4CC-482E-B4C8-0A4A38390E10}"/>
              </a:ext>
            </a:extLst>
          </p:cNvPr>
          <p:cNvSpPr>
            <a:spLocks noGrp="1" noChangeArrowheads="1"/>
          </p:cNvSpPr>
          <p:nvPr>
            <p:ph idx="1"/>
          </p:nvPr>
        </p:nvSpPr>
        <p:spPr>
          <a:xfrm>
            <a:off x="35983" y="1690688"/>
            <a:ext cx="4078817" cy="5167312"/>
          </a:xfrm>
        </p:spPr>
        <p:txBody>
          <a:bodyPr>
            <a:normAutofit/>
          </a:bodyPr>
          <a:lstStyle/>
          <a:p>
            <a:pPr>
              <a:lnSpc>
                <a:spcPct val="90000"/>
              </a:lnSpc>
            </a:pPr>
            <a:r>
              <a:rPr lang="en-US" altLang="zh-TW" sz="2200" dirty="0">
                <a:latin typeface="Times New Roman" panose="02020603050405020304" pitchFamily="18" charset="0"/>
                <a:cs typeface="Times New Roman" panose="02020603050405020304" pitchFamily="18" charset="0"/>
              </a:rPr>
              <a:t>important for normal development in higher organisms </a:t>
            </a:r>
            <a:endParaRPr lang="en-IN" altLang="zh-TW" sz="2200" dirty="0">
              <a:latin typeface="Times New Roman" panose="02020603050405020304" pitchFamily="18" charset="0"/>
              <a:cs typeface="Times New Roman" panose="02020603050405020304" pitchFamily="18" charset="0"/>
            </a:endParaRPr>
          </a:p>
          <a:p>
            <a:pPr>
              <a:lnSpc>
                <a:spcPct val="90000"/>
              </a:lnSpc>
            </a:pPr>
            <a:r>
              <a:rPr lang="en-US" altLang="zh-TW" sz="2200" dirty="0">
                <a:latin typeface="Times New Roman" panose="02020603050405020304" pitchFamily="18" charset="0"/>
                <a:cs typeface="Times New Roman" panose="02020603050405020304" pitchFamily="18" charset="0"/>
              </a:rPr>
              <a:t>addition of a methyl group to the number 5</a:t>
            </a:r>
            <a:r>
              <a:rPr lang="en-IN" altLang="zh-TW" sz="2200" dirty="0" err="1">
                <a:latin typeface="Times New Roman" panose="02020603050405020304" pitchFamily="18" charset="0"/>
                <a:cs typeface="Times New Roman" panose="02020603050405020304" pitchFamily="18" charset="0"/>
              </a:rPr>
              <a:t>th</a:t>
            </a:r>
            <a:r>
              <a:rPr lang="en-US" altLang="zh-TW" sz="2200" dirty="0">
                <a:latin typeface="Times New Roman" panose="02020603050405020304" pitchFamily="18" charset="0"/>
                <a:cs typeface="Times New Roman" panose="02020603050405020304" pitchFamily="18" charset="0"/>
              </a:rPr>
              <a:t> carbon of the cytosine, to convert cytosine to </a:t>
            </a:r>
            <a:r>
              <a:rPr lang="en-US" altLang="zh-TW" sz="2200" dirty="0" err="1">
                <a:latin typeface="Times New Roman" panose="02020603050405020304" pitchFamily="18" charset="0"/>
                <a:cs typeface="Times New Roman" panose="02020603050405020304" pitchFamily="18" charset="0"/>
              </a:rPr>
              <a:t>5-methylcytosine</a:t>
            </a:r>
            <a:r>
              <a:rPr lang="en-US" altLang="zh-TW" sz="2200" dirty="0">
                <a:latin typeface="Times New Roman" panose="02020603050405020304" pitchFamily="18" charset="0"/>
                <a:cs typeface="Times New Roman" panose="02020603050405020304" pitchFamily="18" charset="0"/>
              </a:rPr>
              <a:t>.</a:t>
            </a:r>
          </a:p>
          <a:p>
            <a:pPr>
              <a:lnSpc>
                <a:spcPct val="90000"/>
              </a:lnSpc>
            </a:pPr>
            <a:r>
              <a:rPr lang="en-US" altLang="zh-TW" sz="2200" dirty="0">
                <a:latin typeface="Times New Roman" panose="02020603050405020304" pitchFamily="18" charset="0"/>
                <a:cs typeface="Times New Roman" panose="02020603050405020304" pitchFamily="18" charset="0"/>
              </a:rPr>
              <a:t>In humans, DNA methylation occurs </a:t>
            </a:r>
            <a:r>
              <a:rPr lang="en-US" altLang="zh-TW" sz="2200" dirty="0" err="1">
                <a:latin typeface="Times New Roman" panose="02020603050405020304" pitchFamily="18" charset="0"/>
                <a:cs typeface="Times New Roman" panose="02020603050405020304" pitchFamily="18" charset="0"/>
              </a:rPr>
              <a:t>dinucleotide</a:t>
            </a:r>
            <a:r>
              <a:rPr lang="en-US" altLang="zh-TW" sz="2200" dirty="0">
                <a:latin typeface="Times New Roman" panose="02020603050405020304" pitchFamily="18" charset="0"/>
                <a:cs typeface="Times New Roman" panose="02020603050405020304" pitchFamily="18" charset="0"/>
              </a:rPr>
              <a:t> CpG</a:t>
            </a:r>
            <a:r>
              <a:rPr lang="en-IN" altLang="zh-TW" sz="2200" dirty="0">
                <a:latin typeface="Times New Roman" panose="02020603050405020304" pitchFamily="18" charset="0"/>
                <a:cs typeface="Times New Roman" panose="02020603050405020304" pitchFamily="18" charset="0"/>
              </a:rPr>
              <a:t>s.</a:t>
            </a:r>
            <a:r>
              <a:rPr lang="en-US" altLang="zh-TW" sz="2200" dirty="0">
                <a:latin typeface="Times New Roman" panose="02020603050405020304" pitchFamily="18" charset="0"/>
                <a:cs typeface="Times New Roman" panose="02020603050405020304" pitchFamily="18" charset="0"/>
              </a:rPr>
              <a:t> </a:t>
            </a:r>
          </a:p>
        </p:txBody>
      </p:sp>
      <p:sp>
        <p:nvSpPr>
          <p:cNvPr id="5" name="Slide Number Placeholder 4">
            <a:extLst>
              <a:ext uri="{FF2B5EF4-FFF2-40B4-BE49-F238E27FC236}">
                <a16:creationId xmlns:a16="http://schemas.microsoft.com/office/drawing/2014/main" id="{D252B1FC-5636-4779-B633-A8545F41078B}"/>
              </a:ext>
            </a:extLst>
          </p:cNvPr>
          <p:cNvSpPr>
            <a:spLocks noGrp="1"/>
          </p:cNvSpPr>
          <p:nvPr>
            <p:ph type="sldNum" sz="quarter" idx="12"/>
          </p:nvPr>
        </p:nvSpPr>
        <p:spPr>
          <a:xfrm>
            <a:off x="0" y="6356350"/>
            <a:ext cx="4114800" cy="365125"/>
          </a:xfrm>
        </p:spPr>
        <p:txBody>
          <a:bodyPr/>
          <a:lstStyle/>
          <a:p>
            <a:pPr fontAlgn="base">
              <a:spcBef>
                <a:spcPct val="0"/>
              </a:spcBef>
              <a:spcAft>
                <a:spcPct val="0"/>
              </a:spcAft>
            </a:pPr>
            <a:fld id="{721C5146-DEC0-4957-ABD9-5FCEBAD9369A}" type="slidenum">
              <a:rPr lang="en-US" altLang="zh-TW">
                <a:solidFill>
                  <a:srgbClr val="FFFFFF"/>
                </a:solidFill>
                <a:ea typeface="新細明體" panose="02020500000000000000" pitchFamily="18" charset="-120"/>
              </a:rPr>
              <a:pPr fontAlgn="base">
                <a:spcBef>
                  <a:spcPct val="0"/>
                </a:spcBef>
                <a:spcAft>
                  <a:spcPct val="0"/>
                </a:spcAft>
              </a:pPr>
              <a:t>6</a:t>
            </a:fld>
            <a:endParaRPr lang="en-US" altLang="zh-TW">
              <a:solidFill>
                <a:srgbClr val="FFFFFF"/>
              </a:solidFill>
              <a:ea typeface="新細明體" panose="02020500000000000000" pitchFamily="18" charset="-120"/>
            </a:endParaRPr>
          </a:p>
        </p:txBody>
      </p:sp>
    </p:spTree>
    <p:extLst>
      <p:ext uri="{BB962C8B-B14F-4D97-AF65-F5344CB8AC3E}">
        <p14:creationId xmlns:p14="http://schemas.microsoft.com/office/powerpoint/2010/main" val="2180780411"/>
      </p:ext>
    </p:extLst>
  </p:cSld>
  <p:clrMapOvr>
    <a:masterClrMapping/>
  </p:clrMapOvr>
  <p:transition advTm="54818"/>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0428D-F1B3-9942-8336-9E81DCC7028D}"/>
              </a:ext>
            </a:extLst>
          </p:cNvPr>
          <p:cNvPicPr>
            <a:picLocks noChangeAspect="1"/>
          </p:cNvPicPr>
          <p:nvPr/>
        </p:nvPicPr>
        <p:blipFill>
          <a:blip r:embed="rId2"/>
          <a:stretch>
            <a:fillRect/>
          </a:stretch>
        </p:blipFill>
        <p:spPr>
          <a:xfrm>
            <a:off x="982738" y="-209014"/>
            <a:ext cx="11321609" cy="4558999"/>
          </a:xfrm>
          <a:prstGeom prst="rect">
            <a:avLst/>
          </a:prstGeom>
        </p:spPr>
      </p:pic>
      <p:sp>
        <p:nvSpPr>
          <p:cNvPr id="4" name="TextBox 3">
            <a:extLst>
              <a:ext uri="{FF2B5EF4-FFF2-40B4-BE49-F238E27FC236}">
                <a16:creationId xmlns:a16="http://schemas.microsoft.com/office/drawing/2014/main" id="{4832528C-B511-3443-A05C-8D328C9967EB}"/>
              </a:ext>
            </a:extLst>
          </p:cNvPr>
          <p:cNvSpPr txBox="1"/>
          <p:nvPr/>
        </p:nvSpPr>
        <p:spPr>
          <a:xfrm>
            <a:off x="76806" y="5226784"/>
            <a:ext cx="12115193" cy="1323439"/>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Post-transcriptional gene silencing - destroyed RNA of a gene which prevents translation by mechanism RNA interference (RNAi) through </a:t>
            </a:r>
            <a:r>
              <a:rPr lang="en-IN" sz="2000" dirty="0" err="1">
                <a:latin typeface="Times New Roman" panose="02020603050405020304" pitchFamily="18" charset="0"/>
                <a:cs typeface="Times New Roman" panose="02020603050405020304" pitchFamily="18" charset="0"/>
              </a:rPr>
              <a:t>siRNA</a:t>
            </a:r>
            <a:r>
              <a:rPr lang="en-IN" sz="2000" dirty="0">
                <a:latin typeface="Times New Roman" panose="02020603050405020304" pitchFamily="18" charset="0"/>
                <a:cs typeface="Times New Roman" panose="02020603050405020304" pitchFamily="18" charset="0"/>
              </a:rPr>
              <a:t> which instruct proteins to the targeted messenger RNA (mRNA) and "cleaves" them.</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G</a:t>
            </a:r>
            <a:r>
              <a:rPr lang="en-US" sz="2000" dirty="0" err="1">
                <a:latin typeface="Times New Roman" panose="02020603050405020304" pitchFamily="18" charset="0"/>
                <a:cs typeface="Times New Roman" panose="02020603050405020304" pitchFamily="18" charset="0"/>
              </a:rPr>
              <a:t>ene</a:t>
            </a:r>
            <a:r>
              <a:rPr lang="en-US" sz="2000" dirty="0">
                <a:latin typeface="Times New Roman" panose="02020603050405020304" pitchFamily="18" charset="0"/>
                <a:cs typeface="Times New Roman" panose="02020603050405020304" pitchFamily="18" charset="0"/>
              </a:rPr>
              <a:t> silencing also protect</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organism’s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genome from transposons and viruses.</a:t>
            </a:r>
          </a:p>
        </p:txBody>
      </p:sp>
      <p:sp>
        <p:nvSpPr>
          <p:cNvPr id="5" name="TextBox 4">
            <a:extLst>
              <a:ext uri="{FF2B5EF4-FFF2-40B4-BE49-F238E27FC236}">
                <a16:creationId xmlns:a16="http://schemas.microsoft.com/office/drawing/2014/main" id="{1A0B43B2-34E5-3947-A60C-BD705CA33A2C}"/>
              </a:ext>
            </a:extLst>
          </p:cNvPr>
          <p:cNvSpPr txBox="1"/>
          <p:nvPr/>
        </p:nvSpPr>
        <p:spPr>
          <a:xfrm>
            <a:off x="76806" y="3555476"/>
            <a:ext cx="2713869" cy="1061829"/>
          </a:xfrm>
          <a:prstGeom prst="rect">
            <a:avLst/>
          </a:prstGeom>
          <a:noFill/>
        </p:spPr>
        <p:txBody>
          <a:bodyPr wrap="square">
            <a:spAutoFit/>
          </a:bodyPr>
          <a:lstStyle/>
          <a:p>
            <a:r>
              <a:rPr lang="en-US" sz="2100" i="1" dirty="0"/>
              <a:t>https://en.m.wikipedia.org/wiki/DNA_methylation</a:t>
            </a:r>
          </a:p>
        </p:txBody>
      </p:sp>
    </p:spTree>
    <p:extLst>
      <p:ext uri="{BB962C8B-B14F-4D97-AF65-F5344CB8AC3E}">
        <p14:creationId xmlns:p14="http://schemas.microsoft.com/office/powerpoint/2010/main" val="653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5AFE100-C303-2D4D-B32F-79FEB4050A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7843" y="1170392"/>
            <a:ext cx="6564156" cy="5687608"/>
          </a:xfrm>
          <a:prstGeom prst="rect">
            <a:avLst/>
          </a:prstGeom>
        </p:spPr>
      </p:pic>
      <p:sp>
        <p:nvSpPr>
          <p:cNvPr id="2" name="Title 1">
            <a:extLst>
              <a:ext uri="{FF2B5EF4-FFF2-40B4-BE49-F238E27FC236}">
                <a16:creationId xmlns:a16="http://schemas.microsoft.com/office/drawing/2014/main" id="{F5CEFC7C-8C37-6E42-8641-01B9B0214D09}"/>
              </a:ext>
            </a:extLst>
          </p:cNvPr>
          <p:cNvSpPr>
            <a:spLocks noGrp="1"/>
          </p:cNvSpPr>
          <p:nvPr>
            <p:ph type="title"/>
          </p:nvPr>
        </p:nvSpPr>
        <p:spPr>
          <a:xfrm>
            <a:off x="2872905" y="-388484"/>
            <a:ext cx="10515600" cy="1325563"/>
          </a:xfrm>
        </p:spPr>
        <p:txBody>
          <a:bodyPr/>
          <a:lstStyle/>
          <a:p>
            <a:r>
              <a:rPr lang="en-IN" b="1" dirty="0">
                <a:solidFill>
                  <a:schemeClr val="accent2">
                    <a:lumMod val="50000"/>
                  </a:schemeClr>
                </a:solidFill>
              </a:rPr>
              <a:t>Enzymes involved in methylation</a:t>
            </a:r>
            <a:endParaRPr lang="en-US" b="1" dirty="0">
              <a:solidFill>
                <a:schemeClr val="accent2">
                  <a:lumMod val="50000"/>
                </a:schemeClr>
              </a:solidFill>
            </a:endParaRPr>
          </a:p>
        </p:txBody>
      </p:sp>
      <p:sp>
        <p:nvSpPr>
          <p:cNvPr id="3" name="Rectangle 3">
            <a:extLst>
              <a:ext uri="{FF2B5EF4-FFF2-40B4-BE49-F238E27FC236}">
                <a16:creationId xmlns:a16="http://schemas.microsoft.com/office/drawing/2014/main" id="{3EBA23B7-EC89-964B-8DB0-A2EE445A0881}"/>
              </a:ext>
            </a:extLst>
          </p:cNvPr>
          <p:cNvSpPr txBox="1">
            <a:spLocks noChangeArrowheads="1"/>
          </p:cNvSpPr>
          <p:nvPr/>
        </p:nvSpPr>
        <p:spPr>
          <a:xfrm>
            <a:off x="728097" y="1514031"/>
            <a:ext cx="5765802" cy="2530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zh-TW" sz="2000" dirty="0">
                <a:latin typeface="Times New Roman" panose="02020603050405020304" pitchFamily="18" charset="0"/>
                <a:cs typeface="Times New Roman" panose="02020603050405020304" pitchFamily="18" charset="0"/>
              </a:rPr>
              <a:t>DNA </a:t>
            </a:r>
            <a:r>
              <a:rPr lang="en-IN" altLang="zh-TW" sz="2000" dirty="0" err="1">
                <a:latin typeface="Times New Roman" panose="02020603050405020304" pitchFamily="18" charset="0"/>
                <a:cs typeface="Times New Roman" panose="02020603050405020304" pitchFamily="18" charset="0"/>
              </a:rPr>
              <a:t>METHYLTRANSFERASES</a:t>
            </a:r>
            <a:r>
              <a:rPr lang="en-IN" altLang="zh-TW" sz="2000" dirty="0">
                <a:latin typeface="Times New Roman" panose="02020603050405020304" pitchFamily="18" charset="0"/>
                <a:cs typeface="Times New Roman" panose="02020603050405020304" pitchFamily="18" charset="0"/>
              </a:rPr>
              <a:t>(DNMTs)</a:t>
            </a:r>
          </a:p>
          <a:p>
            <a:r>
              <a:rPr lang="en-IN" altLang="zh-TW" sz="2000" dirty="0">
                <a:latin typeface="Times New Roman" panose="02020603050405020304" pitchFamily="18" charset="0"/>
                <a:cs typeface="Times New Roman" panose="02020603050405020304" pitchFamily="18" charset="0"/>
              </a:rPr>
              <a:t>In Mammals,  </a:t>
            </a:r>
          </a:p>
          <a:p>
            <a:pPr marL="457200" indent="-457200">
              <a:buFont typeface="+mj-lt"/>
              <a:buAutoNum type="arabicParenR"/>
            </a:pPr>
            <a:r>
              <a:rPr lang="en-IN" altLang="zh-TW" sz="2000" dirty="0">
                <a:latin typeface="Times New Roman" panose="02020603050405020304" pitchFamily="18" charset="0"/>
                <a:cs typeface="Times New Roman" panose="02020603050405020304" pitchFamily="18" charset="0"/>
              </a:rPr>
              <a:t> DNMT1 – </a:t>
            </a:r>
            <a:r>
              <a:rPr lang="en-IN" altLang="zh-TW" sz="2000" dirty="0" err="1">
                <a:latin typeface="Times New Roman" panose="02020603050405020304" pitchFamily="18" charset="0"/>
                <a:cs typeface="Times New Roman" panose="02020603050405020304" pitchFamily="18" charset="0"/>
              </a:rPr>
              <a:t>Maintainance</a:t>
            </a:r>
            <a:r>
              <a:rPr lang="en-IN" altLang="zh-TW" sz="2000" dirty="0">
                <a:latin typeface="Times New Roman" panose="02020603050405020304" pitchFamily="18" charset="0"/>
                <a:cs typeface="Times New Roman" panose="02020603050405020304" pitchFamily="18" charset="0"/>
              </a:rPr>
              <a:t> </a:t>
            </a:r>
            <a:r>
              <a:rPr lang="en-IN" altLang="zh-TW" sz="2000" dirty="0" err="1">
                <a:latin typeface="Times New Roman" panose="02020603050405020304" pitchFamily="18" charset="0"/>
                <a:cs typeface="Times New Roman" panose="02020603050405020304" pitchFamily="18" charset="0"/>
              </a:rPr>
              <a:t>methylase</a:t>
            </a:r>
            <a:endParaRPr lang="en-IN" altLang="zh-TW" sz="2000" dirty="0">
              <a:latin typeface="Times New Roman" panose="02020603050405020304" pitchFamily="18" charset="0"/>
              <a:cs typeface="Times New Roman" panose="02020603050405020304" pitchFamily="18" charset="0"/>
            </a:endParaRPr>
          </a:p>
          <a:p>
            <a:pPr marL="457200" indent="-457200">
              <a:buFont typeface="+mj-lt"/>
              <a:buAutoNum type="arabicParenR"/>
            </a:pPr>
            <a:r>
              <a:rPr lang="en-IN" altLang="zh-TW" sz="2000" dirty="0">
                <a:latin typeface="Times New Roman" panose="02020603050405020304" pitchFamily="18" charset="0"/>
                <a:cs typeface="Times New Roman" panose="02020603050405020304" pitchFamily="18" charset="0"/>
              </a:rPr>
              <a:t> DNMT3a.    </a:t>
            </a:r>
          </a:p>
          <a:p>
            <a:pPr marL="457200" indent="-457200">
              <a:buFont typeface="+mj-lt"/>
              <a:buAutoNum type="arabicParenR"/>
            </a:pPr>
            <a:r>
              <a:rPr lang="en-IN" altLang="zh-TW" sz="2000" dirty="0">
                <a:latin typeface="Times New Roman" panose="02020603050405020304" pitchFamily="18" charset="0"/>
                <a:cs typeface="Times New Roman" panose="02020603050405020304" pitchFamily="18" charset="0"/>
              </a:rPr>
              <a:t> DNMT3b     - ‘de novo’ </a:t>
            </a:r>
            <a:r>
              <a:rPr lang="en-IN" altLang="zh-TW" sz="2000" dirty="0" err="1">
                <a:latin typeface="Times New Roman" panose="02020603050405020304" pitchFamily="18" charset="0"/>
                <a:cs typeface="Times New Roman" panose="02020603050405020304" pitchFamily="18" charset="0"/>
              </a:rPr>
              <a:t>methylases</a:t>
            </a:r>
            <a:endParaRPr lang="en-IN" altLang="zh-TW" sz="2000" dirty="0">
              <a:latin typeface="Times New Roman" panose="02020603050405020304" pitchFamily="18" charset="0"/>
              <a:cs typeface="Times New Roman" panose="02020603050405020304" pitchFamily="18" charset="0"/>
            </a:endParaRPr>
          </a:p>
        </p:txBody>
      </p:sp>
      <p:sp>
        <p:nvSpPr>
          <p:cNvPr id="13" name="Double Brace 12">
            <a:extLst>
              <a:ext uri="{FF2B5EF4-FFF2-40B4-BE49-F238E27FC236}">
                <a16:creationId xmlns:a16="http://schemas.microsoft.com/office/drawing/2014/main" id="{5DA3D2B7-084B-124E-80C2-1D3BF6722649}"/>
              </a:ext>
            </a:extLst>
          </p:cNvPr>
          <p:cNvSpPr/>
          <p:nvPr/>
        </p:nvSpPr>
        <p:spPr>
          <a:xfrm>
            <a:off x="996575" y="2748644"/>
            <a:ext cx="1619020" cy="81945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3BA66E7F-5041-134A-9C12-4BFC99505408}"/>
              </a:ext>
            </a:extLst>
          </p:cNvPr>
          <p:cNvSpPr txBox="1"/>
          <p:nvPr/>
        </p:nvSpPr>
        <p:spPr>
          <a:xfrm>
            <a:off x="181428" y="4973254"/>
            <a:ext cx="4868333" cy="1384995"/>
          </a:xfrm>
          <a:prstGeom prst="rect">
            <a:avLst/>
          </a:prstGeom>
          <a:noFill/>
        </p:spPr>
        <p:txBody>
          <a:bodyPr wrap="square">
            <a:spAutoFit/>
          </a:bodyPr>
          <a:lstStyle/>
          <a:p>
            <a:r>
              <a:rPr lang="en-US" sz="2100" i="1" dirty="0">
                <a:solidFill>
                  <a:srgbClr val="030303"/>
                </a:solidFill>
              </a:rPr>
              <a:t>Environmental Influences on Epigenetic Gene Regulation</a:t>
            </a:r>
            <a:r>
              <a:rPr lang="en-US" sz="2100" i="1" dirty="0">
                <a:solidFill>
                  <a:srgbClr val="444444"/>
                </a:solidFill>
              </a:rPr>
              <a:t>Camille </a:t>
            </a:r>
            <a:r>
              <a:rPr lang="en-US" sz="2100" i="1" dirty="0" err="1">
                <a:solidFill>
                  <a:srgbClr val="444444"/>
                </a:solidFill>
              </a:rPr>
              <a:t>Fung</a:t>
            </a:r>
            <a:r>
              <a:rPr lang="en-US" sz="2100" i="1" dirty="0">
                <a:solidFill>
                  <a:srgbClr val="444444"/>
                </a:solidFill>
              </a:rPr>
              <a:t>, Robert A. McKnight, Robert H. </a:t>
            </a:r>
            <a:r>
              <a:rPr lang="en-US" sz="2100" i="1" dirty="0" err="1">
                <a:solidFill>
                  <a:srgbClr val="444444"/>
                </a:solidFill>
              </a:rPr>
              <a:t>LaneNeoReviews</a:t>
            </a:r>
            <a:r>
              <a:rPr lang="en-US" sz="2100" i="1" dirty="0">
                <a:solidFill>
                  <a:srgbClr val="444444"/>
                </a:solidFill>
              </a:rPr>
              <a:t> Mar 2013</a:t>
            </a:r>
            <a:endParaRPr lang="en-US" sz="2100" i="1" dirty="0"/>
          </a:p>
        </p:txBody>
      </p:sp>
    </p:spTree>
    <p:extLst>
      <p:ext uri="{BB962C8B-B14F-4D97-AF65-F5344CB8AC3E}">
        <p14:creationId xmlns:p14="http://schemas.microsoft.com/office/powerpoint/2010/main" val="358325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C6190EA-A9C3-483F-A3D1-2E9D5BF067AF}"/>
              </a:ext>
            </a:extLst>
          </p:cNvPr>
          <p:cNvSpPr>
            <a:spLocks noGrp="1" noRot="1" noChangeArrowheads="1"/>
          </p:cNvSpPr>
          <p:nvPr>
            <p:ph type="title"/>
          </p:nvPr>
        </p:nvSpPr>
        <p:spPr>
          <a:xfrm>
            <a:off x="1992313" y="260350"/>
            <a:ext cx="8229600" cy="1143000"/>
          </a:xfrm>
        </p:spPr>
        <p:txBody>
          <a:bodyPr/>
          <a:lstStyle/>
          <a:p>
            <a:r>
              <a:rPr lang="en-US" altLang="zh-TW" b="1">
                <a:solidFill>
                  <a:schemeClr val="accent2">
                    <a:lumMod val="50000"/>
                  </a:schemeClr>
                </a:solidFill>
              </a:rPr>
              <a:t>CpG Sites and CpG islands</a:t>
            </a:r>
          </a:p>
        </p:txBody>
      </p:sp>
      <p:sp>
        <p:nvSpPr>
          <p:cNvPr id="4" name="Slide Number Placeholder 4">
            <a:extLst>
              <a:ext uri="{FF2B5EF4-FFF2-40B4-BE49-F238E27FC236}">
                <a16:creationId xmlns:a16="http://schemas.microsoft.com/office/drawing/2014/main" id="{6A24306D-4B2F-44C8-8AD4-B9AF1173A641}"/>
              </a:ext>
            </a:extLst>
          </p:cNvPr>
          <p:cNvSpPr>
            <a:spLocks noGrp="1"/>
          </p:cNvSpPr>
          <p:nvPr>
            <p:ph type="sldNum" sz="quarter" idx="12"/>
          </p:nvPr>
        </p:nvSpPr>
        <p:spPr>
          <a:xfrm>
            <a:off x="0" y="6356350"/>
            <a:ext cx="4114800" cy="365125"/>
          </a:xfrm>
        </p:spPr>
        <p:txBody>
          <a:bodyPr/>
          <a:lstStyle/>
          <a:p>
            <a:pPr fontAlgn="base">
              <a:spcBef>
                <a:spcPct val="0"/>
              </a:spcBef>
              <a:spcAft>
                <a:spcPct val="0"/>
              </a:spcAft>
            </a:pPr>
            <a:fld id="{2CC24E62-0E5B-4533-B089-4D00FE24F295}" type="slidenum">
              <a:rPr lang="en-US" altLang="zh-TW">
                <a:solidFill>
                  <a:srgbClr val="FFFFFF"/>
                </a:solidFill>
                <a:ea typeface="新細明體" panose="02020500000000000000" pitchFamily="18" charset="-120"/>
              </a:rPr>
              <a:pPr fontAlgn="base">
                <a:spcBef>
                  <a:spcPct val="0"/>
                </a:spcBef>
                <a:spcAft>
                  <a:spcPct val="0"/>
                </a:spcAft>
              </a:pPr>
              <a:t>9</a:t>
            </a:fld>
            <a:endParaRPr lang="en-US" altLang="zh-TW">
              <a:solidFill>
                <a:srgbClr val="FFFFFF"/>
              </a:solidFill>
              <a:ea typeface="新細明體" panose="02020500000000000000" pitchFamily="18" charset="-120"/>
            </a:endParaRPr>
          </a:p>
        </p:txBody>
      </p:sp>
      <p:sp>
        <p:nvSpPr>
          <p:cNvPr id="2" name="Rectangle 3">
            <a:extLst>
              <a:ext uri="{FF2B5EF4-FFF2-40B4-BE49-F238E27FC236}">
                <a16:creationId xmlns:a16="http://schemas.microsoft.com/office/drawing/2014/main" id="{FADD3FF7-4DF1-774D-9EF9-5746B6B2813E}"/>
              </a:ext>
            </a:extLst>
          </p:cNvPr>
          <p:cNvSpPr txBox="1">
            <a:spLocks noChangeArrowheads="1"/>
          </p:cNvSpPr>
          <p:nvPr/>
        </p:nvSpPr>
        <p:spPr>
          <a:xfrm>
            <a:off x="347738" y="1403350"/>
            <a:ext cx="11732381" cy="52751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latin typeface="Times New Roman" panose="02020603050405020304" pitchFamily="18" charset="0"/>
                <a:cs typeface="Times New Roman" panose="02020603050405020304" pitchFamily="18" charset="0"/>
              </a:rPr>
              <a:t>Around 60-90% of CpGs are methylated in mammals. DNA methylation frequently occurs in repeated sequences, and may help to suppress junk DNA and prevent chromosomal instability. </a:t>
            </a:r>
          </a:p>
          <a:p>
            <a:pPr>
              <a:buFont typeface="Wingdings" panose="05000000000000000000" pitchFamily="2" charset="2"/>
              <a:buNone/>
            </a:pPr>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There are regions of the DNA that have a higher concentration of CpG sites (&gt; 60%), named the CpG islands, which tend to be located in the promoter regions of many genes.</a:t>
            </a:r>
            <a:endParaRPr lang="en-IN" altLang="zh-TW" sz="2400" dirty="0">
              <a:latin typeface="Times New Roman" panose="02020603050405020304" pitchFamily="18" charset="0"/>
              <a:cs typeface="Times New Roman" panose="02020603050405020304" pitchFamily="18" charset="0"/>
            </a:endParaRPr>
          </a:p>
          <a:p>
            <a:endParaRPr lang="en-IN" altLang="zh-TW" sz="2400" dirty="0">
              <a:latin typeface="Times New Roman" panose="02020603050405020304" pitchFamily="18" charset="0"/>
              <a:cs typeface="Times New Roman" panose="02020603050405020304" pitchFamily="18" charset="0"/>
            </a:endParaRPr>
          </a:p>
          <a:p>
            <a:r>
              <a:rPr lang="en-IN" altLang="zh-TW" sz="2400" dirty="0">
                <a:latin typeface="Times New Roman" panose="02020603050405020304" pitchFamily="18" charset="0"/>
                <a:cs typeface="Times New Roman" panose="02020603050405020304" pitchFamily="18" charset="0"/>
              </a:rPr>
              <a:t>Methylation of CpG islands </a:t>
            </a:r>
            <a:r>
              <a:rPr lang="en-IN" altLang="zh-TW" sz="2400" dirty="0" err="1">
                <a:latin typeface="Times New Roman" panose="02020603050405020304" pitchFamily="18" charset="0"/>
                <a:cs typeface="Times New Roman" panose="02020603050405020304" pitchFamily="18" charset="0"/>
              </a:rPr>
              <a:t>dysregulate</a:t>
            </a:r>
            <a:r>
              <a:rPr lang="en-IN" altLang="zh-TW" sz="2400" dirty="0">
                <a:latin typeface="Times New Roman" panose="02020603050405020304" pitchFamily="18" charset="0"/>
                <a:cs typeface="Times New Roman" panose="02020603050405020304" pitchFamily="18" charset="0"/>
              </a:rPr>
              <a:t> gene transcription through the inhibition of transcription factor either directly or via altered histone modification.</a:t>
            </a:r>
          </a:p>
          <a:p>
            <a:endParaRPr lang="en-US" altLang="zh-TW" sz="2400" dirty="0">
              <a:latin typeface="Times New Roman" panose="02020603050405020304" pitchFamily="18" charset="0"/>
              <a:cs typeface="Times New Roman" panose="02020603050405020304" pitchFamily="18" charset="0"/>
            </a:endParaRPr>
          </a:p>
          <a:p>
            <a:r>
              <a:rPr lang="en-US" altLang="zh-TW" sz="2400" dirty="0">
                <a:latin typeface="Times New Roman" panose="02020603050405020304" pitchFamily="18" charset="0"/>
                <a:cs typeface="Times New Roman" panose="02020603050405020304" pitchFamily="18" charset="0"/>
              </a:rPr>
              <a:t>The CpG islands are usually not methylated.</a:t>
            </a:r>
            <a:endParaRPr lang="en-IN" altLang="zh-TW" sz="2400" dirty="0">
              <a:latin typeface="Times New Roman" panose="02020603050405020304" pitchFamily="18" charset="0"/>
              <a:cs typeface="Times New Roman" panose="02020603050405020304" pitchFamily="18" charset="0"/>
            </a:endParaRPr>
          </a:p>
          <a:p>
            <a:r>
              <a:rPr lang="en-IN" altLang="zh-TW" sz="2400" dirty="0">
                <a:latin typeface="Times New Roman" panose="02020603050405020304" pitchFamily="18" charset="0"/>
                <a:cs typeface="Times New Roman" panose="02020603050405020304" pitchFamily="18" charset="0"/>
              </a:rPr>
              <a:t>Length &gt; 200bases</a:t>
            </a:r>
          </a:p>
          <a:p>
            <a:r>
              <a:rPr lang="en-IN" altLang="zh-TW" sz="2400" dirty="0">
                <a:latin typeface="Times New Roman" panose="02020603050405020304" pitchFamily="18" charset="0"/>
                <a:cs typeface="Times New Roman" panose="02020603050405020304" pitchFamily="18" charset="0"/>
              </a:rPr>
              <a:t>C+G content &gt;50%</a:t>
            </a:r>
          </a:p>
          <a:p>
            <a:r>
              <a:rPr lang="en-IN" altLang="zh-TW" sz="2400" dirty="0">
                <a:latin typeface="Times New Roman" panose="02020603050405020304" pitchFamily="18" charset="0"/>
                <a:cs typeface="Times New Roman" panose="02020603050405020304" pitchFamily="18" charset="0"/>
              </a:rPr>
              <a:t>CpG ratio </a:t>
            </a:r>
            <a:r>
              <a:rPr lang="en-IN" altLang="zh-TW" sz="2400" dirty="0" err="1">
                <a:latin typeface="Times New Roman" panose="02020603050405020304" pitchFamily="18" charset="0"/>
                <a:cs typeface="Times New Roman" panose="02020603050405020304" pitchFamily="18" charset="0"/>
              </a:rPr>
              <a:t>obs</a:t>
            </a:r>
            <a:r>
              <a:rPr lang="en-IN" altLang="zh-TW" sz="2400" dirty="0">
                <a:latin typeface="Times New Roman" panose="02020603050405020304" pitchFamily="18" charset="0"/>
                <a:cs typeface="Times New Roman" panose="02020603050405020304" pitchFamily="18" charset="0"/>
              </a:rPr>
              <a:t>./esp. &gt;0.6</a:t>
            </a:r>
            <a:endParaRPr lang="en-US" altLang="zh-TW"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908116"/>
      </p:ext>
    </p:extLst>
  </p:cSld>
  <p:clrMapOvr>
    <a:masterClrMapping/>
  </p:clrMapOvr>
  <p:transition advTm="78906"/>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4291</Words>
  <Application>Microsoft Office PowerPoint</Application>
  <PresentationFormat>Widescreen</PresentationFormat>
  <Paragraphs>302</Paragraphs>
  <Slides>31</Slides>
  <Notes>12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31</vt:i4>
      </vt:variant>
    </vt:vector>
  </HeadingPairs>
  <TitlesOfParts>
    <vt:vector size="51" baseType="lpstr">
      <vt:lpstr>Helvetica-Bold</vt:lpstr>
      <vt:lpstr>HelveticaNeue</vt:lpstr>
      <vt:lpstr>HelveticaNeue-Bold</vt:lpstr>
      <vt:lpstr>Merriweather-Italic</vt:lpstr>
      <vt:lpstr>Merriweather-Regular</vt:lpstr>
      <vt:lpstr>OpenSans-Regular</vt:lpstr>
      <vt:lpstr>Roboto-Bold</vt:lpstr>
      <vt:lpstr>Roboto-Italic</vt:lpstr>
      <vt:lpstr>Roboto-Regular</vt:lpstr>
      <vt:lpstr>SourceSansPro-Bold</vt:lpstr>
      <vt:lpstr>TimesNewRomanPSMT</vt:lpstr>
      <vt:lpstr>Arial</vt:lpstr>
      <vt:lpstr>Calibri</vt:lpstr>
      <vt:lpstr>Calibri Light</vt:lpstr>
      <vt:lpstr>Garamond</vt:lpstr>
      <vt:lpstr>Helvetica</vt:lpstr>
      <vt:lpstr>Times</vt:lpstr>
      <vt:lpstr>Times New Roman</vt:lpstr>
      <vt:lpstr>Wingdings</vt:lpstr>
      <vt:lpstr>Office Theme</vt:lpstr>
      <vt:lpstr>DNA Methylation and GSA approach on Methylated data</vt:lpstr>
      <vt:lpstr>Points covered</vt:lpstr>
      <vt:lpstr>Epigenetics </vt:lpstr>
      <vt:lpstr>PowerPoint Presentation</vt:lpstr>
      <vt:lpstr>PowerPoint Presentation</vt:lpstr>
      <vt:lpstr>DNA Methylation</vt:lpstr>
      <vt:lpstr>PowerPoint Presentation</vt:lpstr>
      <vt:lpstr>Enzymes involved in methylation</vt:lpstr>
      <vt:lpstr>CpG Sites and CpG islands</vt:lpstr>
      <vt:lpstr>PowerPoint Presentation</vt:lpstr>
      <vt:lpstr>Function of DNA Methylation</vt:lpstr>
      <vt:lpstr>DNA Methylation and Cancer</vt:lpstr>
      <vt:lpstr>PowerPoint Presentation</vt:lpstr>
      <vt:lpstr>PowerPoint Presentation</vt:lpstr>
      <vt:lpstr>Papers on GSA approach for Methylated data </vt:lpstr>
      <vt:lpstr>GSA approach Issues</vt:lpstr>
      <vt:lpstr>PowerPoint Presentation</vt:lpstr>
      <vt:lpstr>Biased GSA approach for Methylated data</vt:lpstr>
      <vt:lpstr>Gostats for Hypermethylated gene sets</vt:lpstr>
      <vt:lpstr>Understanding Biasness</vt:lpstr>
      <vt:lpstr>Understanding Biasness…</vt:lpstr>
      <vt:lpstr>R- Package-GOseq</vt:lpstr>
      <vt:lpstr>PowerPoint Presentation</vt:lpstr>
      <vt:lpstr>PowerPoint Presentation</vt:lpstr>
      <vt:lpstr>R- Package- missMethyl</vt:lpstr>
      <vt:lpstr>PowerPoint Presentation</vt:lpstr>
      <vt:lpstr>PowerPoint Presentation</vt:lpstr>
      <vt:lpstr>PowerPoint Presentation</vt:lpstr>
      <vt:lpstr>GSA Approach: ‘gometh’ for GO analysis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Rajni Jaiswal</dc:creator>
  <cp:lastModifiedBy>Rajni Jaiswal</cp:lastModifiedBy>
  <cp:revision>91</cp:revision>
  <dcterms:created xsi:type="dcterms:W3CDTF">2018-10-18T05:45:20Z</dcterms:created>
  <dcterms:modified xsi:type="dcterms:W3CDTF">2020-07-28T09:05:01Z</dcterms:modified>
</cp:coreProperties>
</file>